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0" r:id="rId4"/>
    <p:sldMasterId id="2147483766" r:id="rId5"/>
  </p:sldMasterIdLst>
  <p:notesMasterIdLst>
    <p:notesMasterId r:id="rId48"/>
  </p:notesMasterIdLst>
  <p:handoutMasterIdLst>
    <p:handoutMasterId r:id="rId49"/>
  </p:handoutMasterIdLst>
  <p:sldIdLst>
    <p:sldId id="603" r:id="rId6"/>
    <p:sldId id="584" r:id="rId7"/>
    <p:sldId id="2147481052" r:id="rId8"/>
    <p:sldId id="2143370445" r:id="rId9"/>
    <p:sldId id="2147481019" r:id="rId10"/>
    <p:sldId id="2147481027" r:id="rId11"/>
    <p:sldId id="2143370439" r:id="rId12"/>
    <p:sldId id="2147481053" r:id="rId13"/>
    <p:sldId id="2147481026" r:id="rId14"/>
    <p:sldId id="2147481021" r:id="rId15"/>
    <p:sldId id="2147481025" r:id="rId16"/>
    <p:sldId id="2147481018" r:id="rId17"/>
    <p:sldId id="2147481054" r:id="rId18"/>
    <p:sldId id="2143370441" r:id="rId19"/>
    <p:sldId id="2143370662" r:id="rId20"/>
    <p:sldId id="305" r:id="rId21"/>
    <p:sldId id="2147481056" r:id="rId22"/>
    <p:sldId id="2143370697" r:id="rId23"/>
    <p:sldId id="2147481016" r:id="rId24"/>
    <p:sldId id="2147481037" r:id="rId25"/>
    <p:sldId id="2147477470" r:id="rId26"/>
    <p:sldId id="2147481064" r:id="rId27"/>
    <p:sldId id="2147481012" r:id="rId28"/>
    <p:sldId id="2147481036" r:id="rId29"/>
    <p:sldId id="2147481051" r:id="rId30"/>
    <p:sldId id="2147481055" r:id="rId31"/>
    <p:sldId id="2147481060" r:id="rId32"/>
    <p:sldId id="2882" r:id="rId33"/>
    <p:sldId id="2147481058" r:id="rId34"/>
    <p:sldId id="2147481049" r:id="rId35"/>
    <p:sldId id="2147481039" r:id="rId36"/>
    <p:sldId id="2147481047" r:id="rId37"/>
    <p:sldId id="2147481057" r:id="rId38"/>
    <p:sldId id="2147481050" r:id="rId39"/>
    <p:sldId id="2147481062" r:id="rId40"/>
    <p:sldId id="276" r:id="rId41"/>
    <p:sldId id="2147477469" r:id="rId42"/>
    <p:sldId id="328" r:id="rId43"/>
    <p:sldId id="2143370423" r:id="rId44"/>
    <p:sldId id="2147481059" r:id="rId45"/>
    <p:sldId id="2143370418" r:id="rId46"/>
    <p:sldId id="2143370443" r:id="rId47"/>
  </p:sldIdLst>
  <p:sldSz cx="9144000" cy="5143500" type="screen16x9"/>
  <p:notesSz cx="6858000" cy="9144000"/>
  <p:embeddedFontLst>
    <p:embeddedFont>
      <p:font typeface="Arial Black" panose="020B0604020202020204" pitchFamily="34" charset="0"/>
      <p:bold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Georgia" panose="02040502050405020303" pitchFamily="18" charset="0"/>
      <p:regular r:id="rId57"/>
      <p:bold r:id="rId58"/>
      <p:italic r:id="rId59"/>
      <p:boldItalic r:id="rId60"/>
    </p:embeddedFont>
    <p:embeddedFont>
      <p:font typeface="IBM Plex Serif" panose="02060503050406000203" pitchFamily="18" charset="77"/>
      <p:regular r:id="rId61"/>
      <p:bold r:id="rId62"/>
      <p:italic r:id="rId63"/>
      <p:boldItalic r:id="rId64"/>
    </p:embeddedFont>
    <p:embeddedFont>
      <p:font typeface="Lato" panose="020F0502020204030203" pitchFamily="34" charset="0"/>
      <p:regular r:id="rId65"/>
      <p:bold r:id="rId66"/>
      <p:italic r:id="rId67"/>
      <p:boldItalic r:id="rId68"/>
    </p:embeddedFont>
    <p:embeddedFont>
      <p:font typeface="Lato Black" panose="020F0502020204030204" pitchFamily="34" charset="0"/>
      <p:bold r:id="rId69"/>
      <p:italic r:id="rId70"/>
      <p:boldItalic r:id="rId71"/>
    </p:embeddedFont>
    <p:embeddedFont>
      <p:font typeface="Open Sans" panose="020B0606030504020204" pitchFamily="34" charset="0"/>
      <p:regular r:id="rId72"/>
      <p:bold r:id="rId73"/>
      <p:italic r:id="rId74"/>
      <p:boldItalic r:id="rId75"/>
    </p:embeddedFont>
    <p:embeddedFont>
      <p:font typeface="Segoe UI" panose="020B0502040204020203" pitchFamily="34" charset="0"/>
      <p:regular r:id="rId76"/>
      <p:bold r:id="rId77"/>
      <p:italic r:id="rId78"/>
      <p:boldItalic r:id="rId79"/>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7957C5-1D38-EE4E-1D6A-0C4D7449BA19}" name="Ferguson, Mary Dacuma" initials="FMD" userId="Ferguson, Mary Dacum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0003"/>
    <a:srgbClr val="F3D02A"/>
    <a:srgbClr val="F0DD3B"/>
    <a:srgbClr val="F3C900"/>
    <a:srgbClr val="FFCC00"/>
    <a:srgbClr val="777777"/>
    <a:srgbClr val="4B5050"/>
    <a:srgbClr val="CCCCCC"/>
    <a:srgbClr val="E6AF00"/>
    <a:srgbClr val="F7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6" autoAdjust="0"/>
    <p:restoredTop sz="94830" autoAdjust="0"/>
  </p:normalViewPr>
  <p:slideViewPr>
    <p:cSldViewPr snapToGrid="0" showGuides="1">
      <p:cViewPr varScale="1">
        <p:scale>
          <a:sx n="162" d="100"/>
          <a:sy n="162" d="100"/>
        </p:scale>
        <p:origin x="1000"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81" d="100"/>
          <a:sy n="81" d="100"/>
        </p:scale>
        <p:origin x="1956"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4.fntdata"/><Relationship Id="rId68" Type="http://schemas.openxmlformats.org/officeDocument/2006/relationships/font" Target="fonts/font19.fntdata"/><Relationship Id="rId84" Type="http://schemas.microsoft.com/office/2018/10/relationships/authors" Targe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font" Target="fonts/font4.fntdata"/><Relationship Id="rId58" Type="http://schemas.openxmlformats.org/officeDocument/2006/relationships/font" Target="fonts/font9.fntdata"/><Relationship Id="rId74" Type="http://schemas.openxmlformats.org/officeDocument/2006/relationships/font" Target="fonts/font25.fntdata"/><Relationship Id="rId79" Type="http://schemas.openxmlformats.org/officeDocument/2006/relationships/font" Target="fonts/font30.fntdata"/><Relationship Id="rId5" Type="http://schemas.openxmlformats.org/officeDocument/2006/relationships/slideMaster" Target="slideMasters/slideMaster2.xml"/><Relationship Id="rId61" Type="http://schemas.openxmlformats.org/officeDocument/2006/relationships/font" Target="fonts/font12.fntdata"/><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font" Target="fonts/font28.fntdata"/><Relationship Id="rId8" Type="http://schemas.openxmlformats.org/officeDocument/2006/relationships/slide" Target="slides/slide3.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font" Target="fonts/font27.fntdata"/><Relationship Id="rId7" Type="http://schemas.openxmlformats.org/officeDocument/2006/relationships/slide" Target="slides/slide2.xml"/><Relationship Id="rId71"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B0C0-AE4C-9D56-EF86DEF1CDB3}"/>
              </c:ext>
            </c:extLst>
          </c:dPt>
          <c:dPt>
            <c:idx val="1"/>
            <c:bubble3D val="0"/>
            <c:spPr>
              <a:solidFill>
                <a:schemeClr val="accent5"/>
              </a:solidFill>
              <a:ln w="19050">
                <a:noFill/>
              </a:ln>
              <a:effectLst/>
            </c:spPr>
            <c:extLst>
              <c:ext xmlns:c16="http://schemas.microsoft.com/office/drawing/2014/chart" uri="{C3380CC4-5D6E-409C-BE32-E72D297353CC}">
                <c16:uniqueId val="{00000003-B0C0-AE4C-9D56-EF86DEF1CDB3}"/>
              </c:ext>
            </c:extLst>
          </c:dPt>
          <c:dPt>
            <c:idx val="2"/>
            <c:bubble3D val="0"/>
            <c:spPr>
              <a:solidFill>
                <a:schemeClr val="accent4">
                  <a:lumMod val="60000"/>
                  <a:lumOff val="40000"/>
                </a:schemeClr>
              </a:solidFill>
              <a:ln w="19050">
                <a:noFill/>
              </a:ln>
              <a:effectLst/>
            </c:spPr>
            <c:extLst>
              <c:ext xmlns:c16="http://schemas.microsoft.com/office/drawing/2014/chart" uri="{C3380CC4-5D6E-409C-BE32-E72D297353CC}">
                <c16:uniqueId val="{00000005-B0C0-AE4C-9D56-EF86DEF1CDB3}"/>
              </c:ext>
            </c:extLst>
          </c:dPt>
          <c:dPt>
            <c:idx val="3"/>
            <c:bubble3D val="0"/>
            <c:spPr>
              <a:solidFill>
                <a:schemeClr val="accent4"/>
              </a:solidFill>
              <a:ln w="19050">
                <a:noFill/>
              </a:ln>
              <a:effectLst/>
            </c:spPr>
            <c:extLst>
              <c:ext xmlns:c16="http://schemas.microsoft.com/office/drawing/2014/chart" uri="{C3380CC4-5D6E-409C-BE32-E72D297353CC}">
                <c16:uniqueId val="{00000007-B0C0-AE4C-9D56-EF86DEF1CDB3}"/>
              </c:ext>
            </c:extLst>
          </c:dPt>
          <c:cat>
            <c:strRef>
              <c:f>Sheet1!$A$2:$A$5</c:f>
              <c:strCache>
                <c:ptCount val="3"/>
                <c:pt idx="0">
                  <c:v>1st Qtr</c:v>
                </c:pt>
                <c:pt idx="1">
                  <c:v>2nd Qtr</c:v>
                </c:pt>
                <c:pt idx="2">
                  <c:v>3rd Qtr</c:v>
                </c:pt>
              </c:strCache>
            </c:strRef>
          </c:cat>
          <c:val>
            <c:numRef>
              <c:f>Sheet1!$B$2:$B$5</c:f>
              <c:numCache>
                <c:formatCode>General</c:formatCode>
                <c:ptCount val="4"/>
                <c:pt idx="0">
                  <c:v>90</c:v>
                </c:pt>
                <c:pt idx="1">
                  <c:v>5</c:v>
                </c:pt>
                <c:pt idx="2">
                  <c:v>5</c:v>
                </c:pt>
              </c:numCache>
            </c:numRef>
          </c:val>
          <c:extLst>
            <c:ext xmlns:c16="http://schemas.microsoft.com/office/drawing/2014/chart" uri="{C3380CC4-5D6E-409C-BE32-E72D297353CC}">
              <c16:uniqueId val="{00000008-B0C0-AE4C-9D56-EF86DEF1CDB3}"/>
            </c:ext>
          </c:extLst>
        </c:ser>
        <c:dLbls>
          <c:showLegendKey val="0"/>
          <c:showVal val="0"/>
          <c:showCatName val="0"/>
          <c:showSerName val="0"/>
          <c:showPercent val="0"/>
          <c:showBubbleSize val="0"/>
          <c:showLeaderLines val="1"/>
        </c:dLbls>
        <c:firstSliceAng val="271"/>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rot="0"/>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B0C0-AE4C-9D56-EF86DEF1CDB3}"/>
              </c:ext>
            </c:extLst>
          </c:dPt>
          <c:dPt>
            <c:idx val="1"/>
            <c:bubble3D val="0"/>
            <c:spPr>
              <a:solidFill>
                <a:schemeClr val="accent4">
                  <a:lumMod val="60000"/>
                  <a:lumOff val="40000"/>
                </a:schemeClr>
              </a:solidFill>
              <a:ln w="19050">
                <a:noFill/>
              </a:ln>
              <a:effectLst/>
            </c:spPr>
            <c:extLst>
              <c:ext xmlns:c16="http://schemas.microsoft.com/office/drawing/2014/chart" uri="{C3380CC4-5D6E-409C-BE32-E72D297353CC}">
                <c16:uniqueId val="{00000003-B0C0-AE4C-9D56-EF86DEF1CDB3}"/>
              </c:ext>
            </c:extLst>
          </c:dPt>
          <c:dPt>
            <c:idx val="2"/>
            <c:bubble3D val="0"/>
            <c:spPr>
              <a:solidFill>
                <a:schemeClr val="accent5"/>
              </a:solidFill>
              <a:ln w="19050">
                <a:noFill/>
              </a:ln>
              <a:effectLst/>
            </c:spPr>
            <c:extLst>
              <c:ext xmlns:c16="http://schemas.microsoft.com/office/drawing/2014/chart" uri="{C3380CC4-5D6E-409C-BE32-E72D297353CC}">
                <c16:uniqueId val="{00000005-B0C0-AE4C-9D56-EF86DEF1CDB3}"/>
              </c:ext>
            </c:extLst>
          </c:dPt>
          <c:dPt>
            <c:idx val="3"/>
            <c:bubble3D val="0"/>
            <c:spPr>
              <a:solidFill>
                <a:schemeClr val="accent4"/>
              </a:solidFill>
              <a:ln w="19050">
                <a:noFill/>
              </a:ln>
              <a:effectLst/>
            </c:spPr>
            <c:extLst>
              <c:ext xmlns:c16="http://schemas.microsoft.com/office/drawing/2014/chart" uri="{C3380CC4-5D6E-409C-BE32-E72D297353CC}">
                <c16:uniqueId val="{00000007-B0C0-AE4C-9D56-EF86DEF1CDB3}"/>
              </c:ext>
            </c:extLst>
          </c:dPt>
          <c:cat>
            <c:strRef>
              <c:f>Sheet1!$A$2:$A$5</c:f>
              <c:strCache>
                <c:ptCount val="3"/>
                <c:pt idx="0">
                  <c:v>1st Qtr</c:v>
                </c:pt>
                <c:pt idx="1">
                  <c:v>2nd Qtr</c:v>
                </c:pt>
                <c:pt idx="2">
                  <c:v>3rd Qtr</c:v>
                </c:pt>
              </c:strCache>
            </c:strRef>
          </c:cat>
          <c:val>
            <c:numRef>
              <c:f>Sheet1!$B$2:$B$5</c:f>
              <c:numCache>
                <c:formatCode>General</c:formatCode>
                <c:ptCount val="4"/>
                <c:pt idx="0">
                  <c:v>87</c:v>
                </c:pt>
                <c:pt idx="1">
                  <c:v>10</c:v>
                </c:pt>
                <c:pt idx="2">
                  <c:v>3</c:v>
                </c:pt>
              </c:numCache>
            </c:numRef>
          </c:val>
          <c:extLst>
            <c:ext xmlns:c16="http://schemas.microsoft.com/office/drawing/2014/chart" uri="{C3380CC4-5D6E-409C-BE32-E72D297353CC}">
              <c16:uniqueId val="{00000008-B0C0-AE4C-9D56-EF86DEF1CDB3}"/>
            </c:ext>
          </c:extLst>
        </c:ser>
        <c:dLbls>
          <c:showLegendKey val="0"/>
          <c:showVal val="0"/>
          <c:showCatName val="0"/>
          <c:showSerName val="0"/>
          <c:showPercent val="0"/>
          <c:showBubbleSize val="0"/>
          <c:showLeaderLines val="1"/>
        </c:dLbls>
        <c:firstSliceAng val="148"/>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rot="0"/>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F01BD6-766B-4D19-B75E-7E6A037A6BFB}" type="datetimeFigureOut">
              <a:rPr lang="en-US" smtClean="0">
                <a:latin typeface="Arial" panose="020B0604020202020204" pitchFamily="34" charset="0"/>
              </a:rPr>
              <a:t>4/21/24</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1302AA-81B1-4225-BC36-6DD3E8E98722}"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888844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E98D3C34-4FAE-4634-9621-7C1A1531823B}" type="datetimeFigureOut">
              <a:rPr lang="en-US" smtClean="0"/>
              <a:pPr/>
              <a:t>4/21/24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A5D1758-ED3D-4611-B861-63A1DF032208}" type="slidenum">
              <a:rPr lang="en-US" smtClean="0"/>
              <a:pPr/>
              <a:t>‹#›</a:t>
            </a:fld>
            <a:endParaRPr lang="en-US" dirty="0"/>
          </a:p>
        </p:txBody>
      </p:sp>
    </p:spTree>
    <p:extLst>
      <p:ext uri="{BB962C8B-B14F-4D97-AF65-F5344CB8AC3E}">
        <p14:creationId xmlns:p14="http://schemas.microsoft.com/office/powerpoint/2010/main" val="1990456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5D1758-ED3D-4611-B861-63A1DF032208}" type="slidenum">
              <a:rPr lang="en-US" smtClean="0"/>
              <a:t>1</a:t>
            </a:fld>
            <a:endParaRPr lang="en-US" dirty="0"/>
          </a:p>
        </p:txBody>
      </p:sp>
    </p:spTree>
    <p:extLst>
      <p:ext uri="{BB962C8B-B14F-4D97-AF65-F5344CB8AC3E}">
        <p14:creationId xmlns:p14="http://schemas.microsoft.com/office/powerpoint/2010/main" val="1345194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Moral disengagement – when people raise voices and can’t be heard, they disengage. Burned out workers and unsafe situations have negative outcomes for the health system. Keck Operating System was created so that timely matters can go up to the leaders. </a:t>
            </a:r>
          </a:p>
        </p:txBody>
      </p:sp>
      <p:sp>
        <p:nvSpPr>
          <p:cNvPr id="4" name="Slide Number Placeholder 3"/>
          <p:cNvSpPr>
            <a:spLocks noGrp="1"/>
          </p:cNvSpPr>
          <p:nvPr>
            <p:ph type="sldNum" sz="quarter" idx="5"/>
          </p:nvPr>
        </p:nvSpPr>
        <p:spPr/>
        <p:txBody>
          <a:bodyPr/>
          <a:lstStyle/>
          <a:p>
            <a:fld id="{95D0A7A9-F362-43B5-A258-9081D84DD328}" type="slidenum">
              <a:rPr lang="en-US" smtClean="0"/>
              <a:t>18</a:t>
            </a:fld>
            <a:endParaRPr lang="en-US"/>
          </a:p>
        </p:txBody>
      </p:sp>
    </p:spTree>
    <p:extLst>
      <p:ext uri="{BB962C8B-B14F-4D97-AF65-F5344CB8AC3E}">
        <p14:creationId xmlns:p14="http://schemas.microsoft.com/office/powerpoint/2010/main" val="1169860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5D1758-ED3D-4611-B861-63A1DF032208}" type="slidenum">
              <a:rPr lang="en-US" smtClean="0"/>
              <a:pPr/>
              <a:t>19</a:t>
            </a:fld>
            <a:endParaRPr lang="en-US" dirty="0"/>
          </a:p>
        </p:txBody>
      </p:sp>
    </p:spTree>
    <p:extLst>
      <p:ext uri="{BB962C8B-B14F-4D97-AF65-F5344CB8AC3E}">
        <p14:creationId xmlns:p14="http://schemas.microsoft.com/office/powerpoint/2010/main" val="73705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4EFE9-05FA-445C-8266-40305BEDA3F0}" type="slidenum">
              <a:rPr lang="en-US" smtClean="0"/>
              <a:t>24</a:t>
            </a:fld>
            <a:endParaRPr lang="en-US" dirty="0"/>
          </a:p>
        </p:txBody>
      </p:sp>
    </p:spTree>
    <p:extLst>
      <p:ext uri="{BB962C8B-B14F-4D97-AF65-F5344CB8AC3E}">
        <p14:creationId xmlns:p14="http://schemas.microsoft.com/office/powerpoint/2010/main" val="2836282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we’d consider our priority, year 1 functions: </a:t>
            </a:r>
          </a:p>
          <a:p>
            <a:pPr marL="228600" indent="-228600">
              <a:buAutoNum type="arabicPeriod"/>
            </a:pPr>
            <a:r>
              <a:rPr lang="en-US"/>
              <a:t>Training specialty nurses – to fill the gaps in our </a:t>
            </a:r>
            <a:r>
              <a:rPr lang="en-US" err="1"/>
              <a:t>periop</a:t>
            </a:r>
            <a:r>
              <a:rPr lang="en-US"/>
              <a:t> areas, for example</a:t>
            </a:r>
          </a:p>
          <a:p>
            <a:pPr marL="228600" indent="-228600">
              <a:buAutoNum type="arabicPeriod"/>
            </a:pPr>
            <a:r>
              <a:rPr lang="en-US"/>
              <a:t>Launching leadership development – to support our nurse managers and reduce nurse manager turnover</a:t>
            </a:r>
          </a:p>
          <a:p>
            <a:pPr marL="228600" indent="-228600">
              <a:buAutoNum type="arabicPeriod"/>
            </a:pPr>
            <a:r>
              <a:rPr lang="en-US"/>
              <a:t>Building a float pool to decrease the expense for travelers. We will set up more time to talk specifically about this in the coming weeks. </a:t>
            </a:r>
          </a:p>
          <a:p>
            <a:pPr marL="228600" indent="-228600">
              <a:buAutoNum type="arabicPeriod"/>
            </a:pPr>
            <a:r>
              <a:rPr lang="en-US"/>
              <a:t>Coordinate clinical care collaboratives – to start building relationships and sharing best practices across sites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0F445-DC38-4AA7-ADD3-A5A42148531E}"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05291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5D1758-ED3D-4611-B861-63A1DF032208}" type="slidenum">
              <a:rPr lang="en-US" smtClean="0"/>
              <a:pPr/>
              <a:t>28</a:t>
            </a:fld>
            <a:endParaRPr lang="en-US" dirty="0"/>
          </a:p>
        </p:txBody>
      </p:sp>
    </p:spTree>
    <p:extLst>
      <p:ext uri="{BB962C8B-B14F-4D97-AF65-F5344CB8AC3E}">
        <p14:creationId xmlns:p14="http://schemas.microsoft.com/office/powerpoint/2010/main" val="335147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5D1758-ED3D-4611-B861-63A1DF032208}" type="slidenum">
              <a:rPr lang="en-US" smtClean="0"/>
              <a:pPr/>
              <a:t>29</a:t>
            </a:fld>
            <a:endParaRPr lang="en-US" dirty="0"/>
          </a:p>
        </p:txBody>
      </p:sp>
    </p:spTree>
    <p:extLst>
      <p:ext uri="{BB962C8B-B14F-4D97-AF65-F5344CB8AC3E}">
        <p14:creationId xmlns:p14="http://schemas.microsoft.com/office/powerpoint/2010/main" val="3568236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5D1758-ED3D-4611-B861-63A1DF032208}" type="slidenum">
              <a:rPr lang="en-US" smtClean="0"/>
              <a:pPr/>
              <a:t>30</a:t>
            </a:fld>
            <a:endParaRPr lang="en-US" dirty="0"/>
          </a:p>
        </p:txBody>
      </p:sp>
    </p:spTree>
    <p:extLst>
      <p:ext uri="{BB962C8B-B14F-4D97-AF65-F5344CB8AC3E}">
        <p14:creationId xmlns:p14="http://schemas.microsoft.com/office/powerpoint/2010/main" val="4198135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4EFE9-05FA-445C-8266-40305BEDA3F0}" type="slidenum">
              <a:rPr lang="en-US" smtClean="0"/>
              <a:t>31</a:t>
            </a:fld>
            <a:endParaRPr lang="en-US" dirty="0"/>
          </a:p>
        </p:txBody>
      </p:sp>
    </p:spTree>
    <p:extLst>
      <p:ext uri="{BB962C8B-B14F-4D97-AF65-F5344CB8AC3E}">
        <p14:creationId xmlns:p14="http://schemas.microsoft.com/office/powerpoint/2010/main" val="1734443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we’d consider our priority, year 1 functions: </a:t>
            </a:r>
          </a:p>
          <a:p>
            <a:pPr marL="228600" indent="-228600">
              <a:buAutoNum type="arabicPeriod"/>
            </a:pPr>
            <a:r>
              <a:rPr lang="en-US"/>
              <a:t>Training specialty nurses – to fill the gaps in our </a:t>
            </a:r>
            <a:r>
              <a:rPr lang="en-US" err="1"/>
              <a:t>periop</a:t>
            </a:r>
            <a:r>
              <a:rPr lang="en-US"/>
              <a:t> areas, for example</a:t>
            </a:r>
          </a:p>
          <a:p>
            <a:pPr marL="228600" indent="-228600">
              <a:buAutoNum type="arabicPeriod"/>
            </a:pPr>
            <a:r>
              <a:rPr lang="en-US"/>
              <a:t>Launching leadership development – to support our nurse managers and reduce nurse manager turnover</a:t>
            </a:r>
          </a:p>
          <a:p>
            <a:pPr marL="228600" indent="-228600">
              <a:buAutoNum type="arabicPeriod"/>
            </a:pPr>
            <a:r>
              <a:rPr lang="en-US"/>
              <a:t>Building a float pool to decrease the expense for travelers. We will set up more time to talk specifically about this in the coming weeks. </a:t>
            </a:r>
          </a:p>
          <a:p>
            <a:pPr marL="228600" indent="-228600">
              <a:buAutoNum type="arabicPeriod"/>
            </a:pPr>
            <a:r>
              <a:rPr lang="en-US"/>
              <a:t>Coordinate clinical care collaboratives – to start building relationships and sharing best practices across sites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0F445-DC38-4AA7-ADD3-A5A42148531E}"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05291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4EFE9-05FA-445C-8266-40305BEDA3F0}" type="slidenum">
              <a:rPr lang="en-US" smtClean="0"/>
              <a:t>34</a:t>
            </a:fld>
            <a:endParaRPr lang="en-US" dirty="0"/>
          </a:p>
        </p:txBody>
      </p:sp>
    </p:spTree>
    <p:extLst>
      <p:ext uri="{BB962C8B-B14F-4D97-AF65-F5344CB8AC3E}">
        <p14:creationId xmlns:p14="http://schemas.microsoft.com/office/powerpoint/2010/main" val="3928333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4EFE9-05FA-445C-8266-40305BEDA3F0}" type="slidenum">
              <a:rPr lang="en-US" smtClean="0"/>
              <a:t>3</a:t>
            </a:fld>
            <a:endParaRPr lang="en-US" dirty="0"/>
          </a:p>
        </p:txBody>
      </p:sp>
    </p:spTree>
    <p:extLst>
      <p:ext uri="{BB962C8B-B14F-4D97-AF65-F5344CB8AC3E}">
        <p14:creationId xmlns:p14="http://schemas.microsoft.com/office/powerpoint/2010/main" val="3941332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4EFE9-05FA-445C-8266-40305BEDA3F0}" type="slidenum">
              <a:rPr lang="en-US" smtClean="0"/>
              <a:t>38</a:t>
            </a:fld>
            <a:endParaRPr lang="en-US" dirty="0"/>
          </a:p>
        </p:txBody>
      </p:sp>
    </p:spTree>
    <p:extLst>
      <p:ext uri="{BB962C8B-B14F-4D97-AF65-F5344CB8AC3E}">
        <p14:creationId xmlns:p14="http://schemas.microsoft.com/office/powerpoint/2010/main" val="1506295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4EFE9-05FA-445C-8266-40305BEDA3F0}" type="slidenum">
              <a:rPr lang="en-US" smtClean="0"/>
              <a:t>39</a:t>
            </a:fld>
            <a:endParaRPr lang="en-US" dirty="0"/>
          </a:p>
        </p:txBody>
      </p:sp>
    </p:spTree>
    <p:extLst>
      <p:ext uri="{BB962C8B-B14F-4D97-AF65-F5344CB8AC3E}">
        <p14:creationId xmlns:p14="http://schemas.microsoft.com/office/powerpoint/2010/main" val="1324972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4EFE9-05FA-445C-8266-40305BEDA3F0}" type="slidenum">
              <a:rPr lang="en-US" smtClean="0"/>
              <a:t>40</a:t>
            </a:fld>
            <a:endParaRPr lang="en-US" dirty="0"/>
          </a:p>
        </p:txBody>
      </p:sp>
    </p:spTree>
    <p:extLst>
      <p:ext uri="{BB962C8B-B14F-4D97-AF65-F5344CB8AC3E}">
        <p14:creationId xmlns:p14="http://schemas.microsoft.com/office/powerpoint/2010/main" val="4203878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4EFE9-05FA-445C-8266-40305BEDA3F0}" type="slidenum">
              <a:rPr lang="en-US" smtClean="0"/>
              <a:t>41</a:t>
            </a:fld>
            <a:endParaRPr lang="en-US" dirty="0"/>
          </a:p>
        </p:txBody>
      </p:sp>
    </p:spTree>
    <p:extLst>
      <p:ext uri="{BB962C8B-B14F-4D97-AF65-F5344CB8AC3E}">
        <p14:creationId xmlns:p14="http://schemas.microsoft.com/office/powerpoint/2010/main" val="2277933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4EFE9-05FA-445C-8266-40305BEDA3F0}" type="slidenum">
              <a:rPr lang="en-US" smtClean="0"/>
              <a:t>42</a:t>
            </a:fld>
            <a:endParaRPr lang="en-US" dirty="0"/>
          </a:p>
        </p:txBody>
      </p:sp>
    </p:spTree>
    <p:extLst>
      <p:ext uri="{BB962C8B-B14F-4D97-AF65-F5344CB8AC3E}">
        <p14:creationId xmlns:p14="http://schemas.microsoft.com/office/powerpoint/2010/main" val="2331223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4EFE9-05FA-445C-8266-40305BEDA3F0}" type="slidenum">
              <a:rPr lang="en-US" smtClean="0"/>
              <a:t>8</a:t>
            </a:fld>
            <a:endParaRPr lang="en-US" dirty="0"/>
          </a:p>
        </p:txBody>
      </p:sp>
    </p:spTree>
    <p:extLst>
      <p:ext uri="{BB962C8B-B14F-4D97-AF65-F5344CB8AC3E}">
        <p14:creationId xmlns:p14="http://schemas.microsoft.com/office/powerpoint/2010/main" val="2779575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5D1758-ED3D-4611-B861-63A1DF032208}" type="slidenum">
              <a:rPr lang="en-US" smtClean="0"/>
              <a:pPr/>
              <a:t>10</a:t>
            </a:fld>
            <a:endParaRPr lang="en-US" dirty="0"/>
          </a:p>
        </p:txBody>
      </p:sp>
    </p:spTree>
    <p:extLst>
      <p:ext uri="{BB962C8B-B14F-4D97-AF65-F5344CB8AC3E}">
        <p14:creationId xmlns:p14="http://schemas.microsoft.com/office/powerpoint/2010/main" val="2327291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4EFE9-05FA-445C-8266-40305BEDA3F0}" type="slidenum">
              <a:rPr lang="en-US" smtClean="0"/>
              <a:t>13</a:t>
            </a:fld>
            <a:endParaRPr lang="en-US" dirty="0"/>
          </a:p>
        </p:txBody>
      </p:sp>
    </p:spTree>
    <p:extLst>
      <p:ext uri="{BB962C8B-B14F-4D97-AF65-F5344CB8AC3E}">
        <p14:creationId xmlns:p14="http://schemas.microsoft.com/office/powerpoint/2010/main" val="568632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14</a:t>
            </a:fld>
            <a:endParaRPr lang="en-US" dirty="0"/>
          </a:p>
        </p:txBody>
      </p:sp>
    </p:spTree>
    <p:extLst>
      <p:ext uri="{BB962C8B-B14F-4D97-AF65-F5344CB8AC3E}">
        <p14:creationId xmlns:p14="http://schemas.microsoft.com/office/powerpoint/2010/main" val="3714115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Rod to update slide</a:t>
            </a:r>
          </a:p>
        </p:txBody>
      </p:sp>
      <p:sp>
        <p:nvSpPr>
          <p:cNvPr id="4" name="Slide Number Placeholder 3"/>
          <p:cNvSpPr>
            <a:spLocks noGrp="1"/>
          </p:cNvSpPr>
          <p:nvPr>
            <p:ph type="sldNum" sz="quarter" idx="5"/>
          </p:nvPr>
        </p:nvSpPr>
        <p:spPr/>
        <p:txBody>
          <a:bodyPr/>
          <a:lstStyle/>
          <a:p>
            <a:fld id="{95D0A7A9-F362-43B5-A258-9081D84DD328}" type="slidenum">
              <a:rPr lang="en-US" smtClean="0"/>
              <a:t>15</a:t>
            </a:fld>
            <a:endParaRPr lang="en-US"/>
          </a:p>
        </p:txBody>
      </p:sp>
    </p:spTree>
    <p:extLst>
      <p:ext uri="{BB962C8B-B14F-4D97-AF65-F5344CB8AC3E}">
        <p14:creationId xmlns:p14="http://schemas.microsoft.com/office/powerpoint/2010/main" val="2789894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16</a:t>
            </a:fld>
            <a:endParaRPr lang="en-US" dirty="0"/>
          </a:p>
        </p:txBody>
      </p:sp>
    </p:spTree>
    <p:extLst>
      <p:ext uri="{BB962C8B-B14F-4D97-AF65-F5344CB8AC3E}">
        <p14:creationId xmlns:p14="http://schemas.microsoft.com/office/powerpoint/2010/main" val="2802299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lvl="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B4D82-47FE-4149-ACA5-B47276A36C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5333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7.emf"/><Relationship Id="rId4" Type="http://schemas.openxmlformats.org/officeDocument/2006/relationships/oleObject" Target="../embeddings/oleObject1.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D3932-8134-7C47-A0BB-115C3422CAE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276691B-C8EE-AB4A-932D-F02D6BB48CB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B0A39D5-446C-3049-86C4-F306B6A31E5E}"/>
              </a:ext>
            </a:extLst>
          </p:cNvPr>
          <p:cNvSpPr>
            <a:spLocks noGrp="1"/>
          </p:cNvSpPr>
          <p:nvPr>
            <p:ph type="dt" sz="half" idx="10"/>
          </p:nvPr>
        </p:nvSpPr>
        <p:spPr/>
        <p:txBody>
          <a:bodyPr/>
          <a:lstStyle/>
          <a:p>
            <a:fld id="{F0072B6B-0722-BD40-8E57-08FC06A80B55}" type="datetimeFigureOut">
              <a:rPr lang="en-US" smtClean="0"/>
              <a:t>4/21/24</a:t>
            </a:fld>
            <a:endParaRPr lang="en-US" dirty="0"/>
          </a:p>
        </p:txBody>
      </p:sp>
      <p:sp>
        <p:nvSpPr>
          <p:cNvPr id="5" name="Footer Placeholder 4">
            <a:extLst>
              <a:ext uri="{FF2B5EF4-FFF2-40B4-BE49-F238E27FC236}">
                <a16:creationId xmlns:a16="http://schemas.microsoft.com/office/drawing/2014/main" id="{C3A70EEB-AF64-184B-88D7-4C557E0E60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41F0F8-B24E-DB4D-888D-AA923D253FBF}"/>
              </a:ext>
            </a:extLst>
          </p:cNvPr>
          <p:cNvSpPr>
            <a:spLocks noGrp="1"/>
          </p:cNvSpPr>
          <p:nvPr>
            <p:ph type="sldNum" sz="quarter" idx="12"/>
          </p:nvPr>
        </p:nvSpPr>
        <p:spPr/>
        <p:txBody>
          <a:bodyPr/>
          <a:lstStyle/>
          <a:p>
            <a:fld id="{A7096746-B8AE-F14D-A8EC-EDC78C335E1A}" type="slidenum">
              <a:rPr lang="en-US" smtClean="0"/>
              <a:t>‹#›</a:t>
            </a:fld>
            <a:endParaRPr lang="en-US" dirty="0"/>
          </a:p>
        </p:txBody>
      </p:sp>
      <p:pic>
        <p:nvPicPr>
          <p:cNvPr id="8" name="Picture 7" descr="A picture containing logo&#10;&#10;Description automatically generated">
            <a:extLst>
              <a:ext uri="{FF2B5EF4-FFF2-40B4-BE49-F238E27FC236}">
                <a16:creationId xmlns:a16="http://schemas.microsoft.com/office/drawing/2014/main" id="{96A46A14-2FA1-4B2A-95DA-D9D6A6DD7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48306" y="205160"/>
            <a:ext cx="2293161" cy="461145"/>
          </a:xfrm>
          <a:prstGeom prst="rect">
            <a:avLst/>
          </a:prstGeom>
        </p:spPr>
      </p:pic>
    </p:spTree>
    <p:extLst>
      <p:ext uri="{BB962C8B-B14F-4D97-AF65-F5344CB8AC3E}">
        <p14:creationId xmlns:p14="http://schemas.microsoft.com/office/powerpoint/2010/main" val="141586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9E65-86C7-BA40-A731-297E9EE0BC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1C180E-7F35-6C43-8984-EF9F0440F7D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FE25F-7034-3A4F-B7D0-3712A6098DE7}"/>
              </a:ext>
            </a:extLst>
          </p:cNvPr>
          <p:cNvSpPr>
            <a:spLocks noGrp="1"/>
          </p:cNvSpPr>
          <p:nvPr>
            <p:ph type="dt" sz="half" idx="10"/>
          </p:nvPr>
        </p:nvSpPr>
        <p:spPr/>
        <p:txBody>
          <a:bodyPr/>
          <a:lstStyle/>
          <a:p>
            <a:fld id="{F0072B6B-0722-BD40-8E57-08FC06A80B55}" type="datetimeFigureOut">
              <a:rPr lang="en-US" smtClean="0"/>
              <a:t>4/21/24</a:t>
            </a:fld>
            <a:endParaRPr lang="en-US" dirty="0"/>
          </a:p>
        </p:txBody>
      </p:sp>
      <p:sp>
        <p:nvSpPr>
          <p:cNvPr id="5" name="Footer Placeholder 4">
            <a:extLst>
              <a:ext uri="{FF2B5EF4-FFF2-40B4-BE49-F238E27FC236}">
                <a16:creationId xmlns:a16="http://schemas.microsoft.com/office/drawing/2014/main" id="{2DCD4AA8-22E6-8546-A7DC-222FB947C2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5AD72C-ED25-C649-9EB0-D78F502BF36D}"/>
              </a:ext>
            </a:extLst>
          </p:cNvPr>
          <p:cNvSpPr>
            <a:spLocks noGrp="1"/>
          </p:cNvSpPr>
          <p:nvPr>
            <p:ph type="sldNum" sz="quarter" idx="12"/>
          </p:nvPr>
        </p:nvSpPr>
        <p:spPr/>
        <p:txBody>
          <a:bodyPr/>
          <a:lstStyle/>
          <a:p>
            <a:fld id="{A7096746-B8AE-F14D-A8EC-EDC78C335E1A}" type="slidenum">
              <a:rPr lang="en-US" smtClean="0"/>
              <a:t>‹#›</a:t>
            </a:fld>
            <a:endParaRPr lang="en-US" dirty="0"/>
          </a:p>
        </p:txBody>
      </p:sp>
    </p:spTree>
    <p:extLst>
      <p:ext uri="{BB962C8B-B14F-4D97-AF65-F5344CB8AC3E}">
        <p14:creationId xmlns:p14="http://schemas.microsoft.com/office/powerpoint/2010/main" val="266032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6BBC21-97CA-5F4F-8BFE-279B445F61B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5DD11C-B6C9-0540-9845-37FEF592365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C38764-84CF-0342-8CE2-5040161466CE}"/>
              </a:ext>
            </a:extLst>
          </p:cNvPr>
          <p:cNvSpPr>
            <a:spLocks noGrp="1"/>
          </p:cNvSpPr>
          <p:nvPr>
            <p:ph type="dt" sz="half" idx="10"/>
          </p:nvPr>
        </p:nvSpPr>
        <p:spPr/>
        <p:txBody>
          <a:bodyPr/>
          <a:lstStyle/>
          <a:p>
            <a:fld id="{F0072B6B-0722-BD40-8E57-08FC06A80B55}" type="datetimeFigureOut">
              <a:rPr lang="en-US" smtClean="0"/>
              <a:t>4/21/24</a:t>
            </a:fld>
            <a:endParaRPr lang="en-US" dirty="0"/>
          </a:p>
        </p:txBody>
      </p:sp>
      <p:sp>
        <p:nvSpPr>
          <p:cNvPr id="5" name="Footer Placeholder 4">
            <a:extLst>
              <a:ext uri="{FF2B5EF4-FFF2-40B4-BE49-F238E27FC236}">
                <a16:creationId xmlns:a16="http://schemas.microsoft.com/office/drawing/2014/main" id="{B4EC072A-131D-5844-8000-3C6C944555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FFE76-BFFB-CD49-A7F1-B324A07B8351}"/>
              </a:ext>
            </a:extLst>
          </p:cNvPr>
          <p:cNvSpPr>
            <a:spLocks noGrp="1"/>
          </p:cNvSpPr>
          <p:nvPr>
            <p:ph type="sldNum" sz="quarter" idx="12"/>
          </p:nvPr>
        </p:nvSpPr>
        <p:spPr/>
        <p:txBody>
          <a:bodyPr/>
          <a:lstStyle/>
          <a:p>
            <a:fld id="{A7096746-B8AE-F14D-A8EC-EDC78C335E1A}" type="slidenum">
              <a:rPr lang="en-US" smtClean="0"/>
              <a:t>‹#›</a:t>
            </a:fld>
            <a:endParaRPr lang="en-US" dirty="0"/>
          </a:p>
        </p:txBody>
      </p:sp>
    </p:spTree>
    <p:extLst>
      <p:ext uri="{BB962C8B-B14F-4D97-AF65-F5344CB8AC3E}">
        <p14:creationId xmlns:p14="http://schemas.microsoft.com/office/powerpoint/2010/main" val="3299807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0037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Phone Mockup 01">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535" y="1134684"/>
            <a:ext cx="2415741" cy="3528796"/>
          </a:xfrm>
          <a:prstGeom prst="rect">
            <a:avLst/>
          </a:prstGeom>
        </p:spPr>
      </p:pic>
      <p:sp>
        <p:nvSpPr>
          <p:cNvPr id="4" name="Picture Placeholder 25"/>
          <p:cNvSpPr>
            <a:spLocks noGrp="1"/>
          </p:cNvSpPr>
          <p:nvPr>
            <p:ph type="pic" sz="quarter" idx="14"/>
          </p:nvPr>
        </p:nvSpPr>
        <p:spPr>
          <a:xfrm>
            <a:off x="720840" y="1695550"/>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b="0" i="0">
                <a:solidFill>
                  <a:schemeClr val="accent5"/>
                </a:solidFill>
                <a:latin typeface="Arial" panose="020B0604020202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11"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i="0" cap="all" spc="50" baseline="0">
                <a:solidFill>
                  <a:schemeClr val="bg1"/>
                </a:solidFill>
                <a:latin typeface="Arial" panose="020B0604020202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12"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i="0" cap="none" spc="0" baseline="0">
                <a:solidFill>
                  <a:schemeClr val="bg1"/>
                </a:solidFill>
                <a:latin typeface="Arial" panose="020B0604020202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13" name="Straight Connector 12"/>
          <p:cNvCxnSpPr/>
          <p:nvPr userDrawn="1"/>
        </p:nvCxnSpPr>
        <p:spPr>
          <a:xfrm>
            <a:off x="593725" y="492067"/>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7877" y="1134684"/>
            <a:ext cx="2415741" cy="3528796"/>
          </a:xfrm>
          <a:prstGeom prst="rect">
            <a:avLst/>
          </a:prstGeom>
        </p:spPr>
      </p:pic>
      <p:sp>
        <p:nvSpPr>
          <p:cNvPr id="15" name="Picture Placeholder 25"/>
          <p:cNvSpPr>
            <a:spLocks noGrp="1"/>
          </p:cNvSpPr>
          <p:nvPr>
            <p:ph type="pic" sz="quarter" idx="15"/>
          </p:nvPr>
        </p:nvSpPr>
        <p:spPr>
          <a:xfrm>
            <a:off x="5022182" y="1695550"/>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b="0" i="0">
                <a:solidFill>
                  <a:schemeClr val="accent5"/>
                </a:solidFill>
                <a:latin typeface="Arial" panose="020B0604020202020204" pitchFamily="34" charset="0"/>
                <a:ea typeface="Open Sans Light" panose="020B0306030504020204" pitchFamily="34" charset="0"/>
                <a:cs typeface="Open Sans Light" panose="020B0306030504020204" pitchFamily="34" charset="0"/>
              </a:defRPr>
            </a:lvl1pPr>
          </a:lstStyle>
          <a:p>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8548" y="1439120"/>
            <a:ext cx="2415741" cy="3528796"/>
          </a:xfrm>
          <a:prstGeom prst="rect">
            <a:avLst/>
          </a:prstGeom>
        </p:spPr>
      </p:pic>
      <p:sp>
        <p:nvSpPr>
          <p:cNvPr id="17" name="Picture Placeholder 25"/>
          <p:cNvSpPr>
            <a:spLocks noGrp="1"/>
          </p:cNvSpPr>
          <p:nvPr>
            <p:ph type="pic" sz="quarter" idx="16"/>
          </p:nvPr>
        </p:nvSpPr>
        <p:spPr>
          <a:xfrm>
            <a:off x="7172853" y="1999986"/>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b="0" i="0">
                <a:solidFill>
                  <a:schemeClr val="accent5"/>
                </a:solidFill>
                <a:latin typeface="Arial" panose="020B0604020202020204" pitchFamily="34" charset="0"/>
                <a:ea typeface="Open Sans Light" panose="020B0306030504020204" pitchFamily="34" charset="0"/>
                <a:cs typeface="Open Sans Light" panose="020B0306030504020204" pitchFamily="34" charset="0"/>
              </a:defRPr>
            </a:lvl1pPr>
          </a:lstStyle>
          <a:p>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7206" y="1439120"/>
            <a:ext cx="2415741" cy="3528796"/>
          </a:xfrm>
          <a:prstGeom prst="rect">
            <a:avLst/>
          </a:prstGeom>
        </p:spPr>
      </p:pic>
      <p:sp>
        <p:nvSpPr>
          <p:cNvPr id="19" name="Picture Placeholder 25"/>
          <p:cNvSpPr>
            <a:spLocks noGrp="1"/>
          </p:cNvSpPr>
          <p:nvPr>
            <p:ph type="pic" sz="quarter" idx="17"/>
          </p:nvPr>
        </p:nvSpPr>
        <p:spPr>
          <a:xfrm>
            <a:off x="2871511" y="1999986"/>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b="0" i="0">
                <a:solidFill>
                  <a:schemeClr val="accent5"/>
                </a:solidFill>
                <a:latin typeface="Arial" panose="020B0604020202020204" pitchFamily="34" charset="0"/>
                <a:ea typeface="Open Sans Light" panose="020B0306030504020204" pitchFamily="34" charset="0"/>
                <a:cs typeface="Open Sans Light" panose="020B0306030504020204" pitchFamily="34" charset="0"/>
              </a:defRPr>
            </a:lvl1pPr>
          </a:lstStyle>
          <a:p>
            <a:endParaRPr lang="en-US" dirty="0"/>
          </a:p>
        </p:txBody>
      </p:sp>
      <p:pic>
        <p:nvPicPr>
          <p:cNvPr id="21" name="Picture 20">
            <a:extLst>
              <a:ext uri="{FF2B5EF4-FFF2-40B4-BE49-F238E27FC236}">
                <a16:creationId xmlns:a16="http://schemas.microsoft.com/office/drawing/2014/main" id="{C0BC54A9-F8C8-0445-A342-C77DE3AD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8747" y="61751"/>
            <a:ext cx="1215335" cy="460759"/>
          </a:xfrm>
          <a:prstGeom prst="rect">
            <a:avLst/>
          </a:prstGeom>
        </p:spPr>
      </p:pic>
    </p:spTree>
    <p:extLst>
      <p:ext uri="{BB962C8B-B14F-4D97-AF65-F5344CB8AC3E}">
        <p14:creationId xmlns:p14="http://schemas.microsoft.com/office/powerpoint/2010/main" val="2250657437"/>
      </p:ext>
    </p:extLst>
  </p:cSld>
  <p:clrMapOvr>
    <a:masterClrMapping/>
  </p:clrMapOvr>
  <p:transition spd="slow">
    <p:fade/>
  </p:transition>
  <p:extLst>
    <p:ext uri="{DCECCB84-F9BA-43D5-87BE-67443E8EF086}">
      <p15:sldGuideLst xmlns:p15="http://schemas.microsoft.com/office/powerpoint/2012/main">
        <p15:guide id="1" orient="horz" pos="2934" userDrawn="1">
          <p15:clr>
            <a:srgbClr val="FBAE40"/>
          </p15:clr>
        </p15:guide>
        <p15:guide id="2" pos="5384">
          <p15:clr>
            <a:srgbClr val="FBAE40"/>
          </p15:clr>
        </p15:guide>
        <p15:guide id="3" pos="374">
          <p15:clr>
            <a:srgbClr val="FBAE40"/>
          </p15:clr>
        </p15:guide>
        <p15:guide id="4" orient="horz" pos="306">
          <p15:clr>
            <a:srgbClr val="FBAE40"/>
          </p15:clr>
        </p15:guide>
        <p15:guide id="5" orient="horz" pos="97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Phone Mockup 02">
    <p:spTree>
      <p:nvGrpSpPr>
        <p:cNvPr id="1" name=""/>
        <p:cNvGrpSpPr/>
        <p:nvPr/>
      </p:nvGrpSpPr>
      <p:grpSpPr>
        <a:xfrm>
          <a:off x="0" y="0"/>
          <a:ext cx="0" cy="0"/>
          <a:chOff x="0" y="0"/>
          <a:chExt cx="0" cy="0"/>
        </a:xfrm>
      </p:grpSpPr>
      <p:sp>
        <p:nvSpPr>
          <p:cNvPr id="21" name="Rectangle 20"/>
          <p:cNvSpPr/>
          <p:nvPr userDrawn="1"/>
        </p:nvSpPr>
        <p:spPr>
          <a:xfrm>
            <a:off x="595314" y="1857487"/>
            <a:ext cx="7953374" cy="2026872"/>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i="0" cap="all" spc="50" baseline="0">
                <a:solidFill>
                  <a:schemeClr val="accent1"/>
                </a:solidFill>
                <a:latin typeface="Arial" panose="020B0604020202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i="0" cap="none" spc="0" baseline="0">
                <a:solidFill>
                  <a:schemeClr val="accent4"/>
                </a:solidFill>
                <a:latin typeface="Arial" panose="020B0604020202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i="0" spc="30" baseline="0" smtClean="0">
                <a:solidFill>
                  <a:schemeClr val="accent4"/>
                </a:solidFill>
                <a:latin typeface="Arial" panose="020B0604020202020204" pitchFamily="34" charset="0"/>
              </a:rPr>
              <a:pPr algn="r"/>
              <a:t>‹#›</a:t>
            </a:fld>
            <a:endParaRPr lang="en-US" sz="800" b="0" i="0" spc="30" baseline="0" dirty="0">
              <a:solidFill>
                <a:schemeClr val="accent4"/>
              </a:solidFill>
              <a:latin typeface="Arial" panose="020B0604020202020204"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b="0" i="0" dirty="0">
              <a:latin typeface="Arial" panose="020B0604020202020204" pitchFamily="34" charset="0"/>
            </a:endParaRPr>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b="0" i="0" dirty="0">
              <a:latin typeface="Arial" panose="020B0604020202020204" pitchFamily="34" charset="0"/>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4129" y="1194045"/>
            <a:ext cx="2415741" cy="3528796"/>
          </a:xfrm>
          <a:prstGeom prst="rect">
            <a:avLst/>
          </a:prstGeom>
        </p:spPr>
      </p:pic>
      <p:sp>
        <p:nvSpPr>
          <p:cNvPr id="18" name="Picture Placeholder 25"/>
          <p:cNvSpPr>
            <a:spLocks noGrp="1"/>
          </p:cNvSpPr>
          <p:nvPr>
            <p:ph type="pic" sz="quarter" idx="18"/>
          </p:nvPr>
        </p:nvSpPr>
        <p:spPr>
          <a:xfrm>
            <a:off x="3961343" y="1754911"/>
            <a:ext cx="1204382"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b="0" i="0">
                <a:solidFill>
                  <a:schemeClr val="accent5"/>
                </a:solidFill>
                <a:latin typeface="Arial" panose="020B0604020202020204" pitchFamily="34" charset="0"/>
                <a:ea typeface="Open Sans Light" panose="020B0306030504020204" pitchFamily="34" charset="0"/>
                <a:cs typeface="Open Sans Light" panose="020B0306030504020204" pitchFamily="34" charset="0"/>
              </a:defRPr>
            </a:lvl1pPr>
          </a:lstStyle>
          <a:p>
            <a:endParaRPr lang="en-US" dirty="0"/>
          </a:p>
        </p:txBody>
      </p:sp>
      <p:pic>
        <p:nvPicPr>
          <p:cNvPr id="14" name="Picture 13">
            <a:extLst>
              <a:ext uri="{FF2B5EF4-FFF2-40B4-BE49-F238E27FC236}">
                <a16:creationId xmlns:a16="http://schemas.microsoft.com/office/drawing/2014/main" id="{DE0C0F6E-EC8F-8441-95E4-9CA0EE335A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8747" y="61751"/>
            <a:ext cx="1215335" cy="460759"/>
          </a:xfrm>
          <a:prstGeom prst="rect">
            <a:avLst/>
          </a:prstGeom>
        </p:spPr>
      </p:pic>
    </p:spTree>
    <p:extLst>
      <p:ext uri="{BB962C8B-B14F-4D97-AF65-F5344CB8AC3E}">
        <p14:creationId xmlns:p14="http://schemas.microsoft.com/office/powerpoint/2010/main" val="4163119622"/>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Phone Mockup 03">
    <p:spTree>
      <p:nvGrpSpPr>
        <p:cNvPr id="1" name=""/>
        <p:cNvGrpSpPr/>
        <p:nvPr/>
      </p:nvGrpSpPr>
      <p:grpSpPr>
        <a:xfrm>
          <a:off x="0" y="0"/>
          <a:ext cx="0" cy="0"/>
          <a:chOff x="0" y="0"/>
          <a:chExt cx="0" cy="0"/>
        </a:xfrm>
      </p:grpSpPr>
      <p:sp>
        <p:nvSpPr>
          <p:cNvPr id="21" name="Rectangle 20"/>
          <p:cNvSpPr/>
          <p:nvPr userDrawn="1"/>
        </p:nvSpPr>
        <p:spPr>
          <a:xfrm>
            <a:off x="595314" y="1543050"/>
            <a:ext cx="7953374" cy="963482"/>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i="0" cap="all" spc="50" baseline="0">
                <a:solidFill>
                  <a:schemeClr val="accent1"/>
                </a:solidFill>
                <a:latin typeface="Arial" panose="020B0604020202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i="0" cap="none" spc="0" baseline="0">
                <a:solidFill>
                  <a:schemeClr val="accent4"/>
                </a:solidFill>
                <a:latin typeface="Arial" panose="020B0604020202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i="0" spc="30" baseline="0" smtClean="0">
                <a:solidFill>
                  <a:schemeClr val="accent4"/>
                </a:solidFill>
                <a:latin typeface="Arial" panose="020B0604020202020204" pitchFamily="34" charset="0"/>
              </a:rPr>
              <a:pPr algn="r"/>
              <a:t>‹#›</a:t>
            </a:fld>
            <a:endParaRPr lang="en-US" sz="800" b="0" i="0" spc="30" baseline="0" dirty="0">
              <a:solidFill>
                <a:schemeClr val="accent4"/>
              </a:solidFill>
              <a:latin typeface="Arial" panose="020B0604020202020204"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b="0" i="0" dirty="0">
              <a:latin typeface="Arial" panose="020B0604020202020204" pitchFamily="34" charset="0"/>
            </a:endParaRPr>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b="0" i="0" dirty="0">
              <a:latin typeface="Arial" panose="020B0604020202020204" pitchFamily="34"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33706" y="1142482"/>
            <a:ext cx="2415741" cy="3528796"/>
          </a:xfrm>
          <a:prstGeom prst="rect">
            <a:avLst/>
          </a:prstGeom>
        </p:spPr>
      </p:pic>
      <p:sp>
        <p:nvSpPr>
          <p:cNvPr id="14" name="Picture Placeholder 25"/>
          <p:cNvSpPr>
            <a:spLocks noGrp="1"/>
          </p:cNvSpPr>
          <p:nvPr>
            <p:ph type="pic" sz="quarter" idx="17"/>
          </p:nvPr>
        </p:nvSpPr>
        <p:spPr>
          <a:xfrm>
            <a:off x="5118011" y="1703348"/>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b="0" i="0">
                <a:solidFill>
                  <a:schemeClr val="accent5"/>
                </a:solidFill>
                <a:latin typeface="Arial" panose="020B0604020202020204" pitchFamily="34" charset="0"/>
                <a:ea typeface="Open Sans Light" panose="020B0306030504020204" pitchFamily="34" charset="0"/>
                <a:cs typeface="Open Sans Light" panose="020B0306030504020204" pitchFamily="34" charset="0"/>
              </a:defRPr>
            </a:lvl1pPr>
          </a:lstStyle>
          <a:p>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66263" y="1142482"/>
            <a:ext cx="2415741" cy="3528796"/>
          </a:xfrm>
          <a:prstGeom prst="rect">
            <a:avLst/>
          </a:prstGeom>
        </p:spPr>
      </p:pic>
      <p:sp>
        <p:nvSpPr>
          <p:cNvPr id="18" name="Picture Placeholder 25"/>
          <p:cNvSpPr>
            <a:spLocks noGrp="1"/>
          </p:cNvSpPr>
          <p:nvPr>
            <p:ph type="pic" sz="quarter" idx="18"/>
          </p:nvPr>
        </p:nvSpPr>
        <p:spPr>
          <a:xfrm>
            <a:off x="6750568" y="1703348"/>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b="0" i="0">
                <a:solidFill>
                  <a:schemeClr val="accent5"/>
                </a:solidFill>
                <a:latin typeface="Arial" panose="020B0604020202020204" pitchFamily="34" charset="0"/>
                <a:ea typeface="Open Sans Light" panose="020B0306030504020204" pitchFamily="34" charset="0"/>
                <a:cs typeface="Open Sans Light" panose="020B0306030504020204" pitchFamily="34" charset="0"/>
              </a:defRPr>
            </a:lvl1pPr>
          </a:lstStyle>
          <a:p>
            <a:endParaRPr lang="en-US" dirty="0"/>
          </a:p>
        </p:txBody>
      </p:sp>
      <p:pic>
        <p:nvPicPr>
          <p:cNvPr id="16" name="Picture 15">
            <a:extLst>
              <a:ext uri="{FF2B5EF4-FFF2-40B4-BE49-F238E27FC236}">
                <a16:creationId xmlns:a16="http://schemas.microsoft.com/office/drawing/2014/main" id="{9173A81D-B663-5346-9EF5-B9778095A5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8747" y="61751"/>
            <a:ext cx="1215335" cy="460759"/>
          </a:xfrm>
          <a:prstGeom prst="rect">
            <a:avLst/>
          </a:prstGeom>
        </p:spPr>
      </p:pic>
    </p:spTree>
    <p:extLst>
      <p:ext uri="{BB962C8B-B14F-4D97-AF65-F5344CB8AC3E}">
        <p14:creationId xmlns:p14="http://schemas.microsoft.com/office/powerpoint/2010/main" val="2609861662"/>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Phone Mockup 04">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i="0" cap="all" spc="50" baseline="0">
                <a:solidFill>
                  <a:schemeClr val="accent1"/>
                </a:solidFill>
                <a:latin typeface="Arial" panose="020B0604020202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i="0" cap="none" spc="0" baseline="0">
                <a:solidFill>
                  <a:schemeClr val="accent4"/>
                </a:solidFill>
                <a:latin typeface="Arial" panose="020B0604020202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i="0" spc="30" baseline="0" smtClean="0">
                <a:solidFill>
                  <a:schemeClr val="accent4"/>
                </a:solidFill>
                <a:latin typeface="Arial" panose="020B0604020202020204" pitchFamily="34" charset="0"/>
              </a:rPr>
              <a:pPr algn="r"/>
              <a:t>‹#›</a:t>
            </a:fld>
            <a:endParaRPr lang="en-US" sz="800" b="0" i="0" spc="30" baseline="0" dirty="0">
              <a:solidFill>
                <a:schemeClr val="accent4"/>
              </a:solidFill>
              <a:latin typeface="Arial" panose="020B0604020202020204"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b="0" i="0" dirty="0">
              <a:latin typeface="Arial" panose="020B0604020202020204" pitchFamily="34" charset="0"/>
            </a:endParaRPr>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b="0" i="0" dirty="0">
              <a:latin typeface="Arial" panose="020B0604020202020204" pitchFamily="34"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71766" y="1194045"/>
            <a:ext cx="2415741" cy="3528796"/>
          </a:xfrm>
          <a:prstGeom prst="rect">
            <a:avLst/>
          </a:prstGeom>
        </p:spPr>
      </p:pic>
      <p:sp>
        <p:nvSpPr>
          <p:cNvPr id="14" name="Picture Placeholder 25"/>
          <p:cNvSpPr>
            <a:spLocks noGrp="1"/>
          </p:cNvSpPr>
          <p:nvPr>
            <p:ph type="pic" sz="quarter" idx="17"/>
          </p:nvPr>
        </p:nvSpPr>
        <p:spPr>
          <a:xfrm>
            <a:off x="2156071" y="175491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b="0" i="0">
                <a:solidFill>
                  <a:schemeClr val="accent5"/>
                </a:solidFill>
                <a:latin typeface="Arial" panose="020B0604020202020204" pitchFamily="34" charset="0"/>
                <a:ea typeface="Open Sans Light" panose="020B0306030504020204" pitchFamily="34" charset="0"/>
                <a:cs typeface="Open Sans Light" panose="020B0306030504020204" pitchFamily="34" charset="0"/>
              </a:defRPr>
            </a:lvl1pPr>
          </a:lstStyle>
          <a:p>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323" y="1194045"/>
            <a:ext cx="2415741" cy="3528796"/>
          </a:xfrm>
          <a:prstGeom prst="rect">
            <a:avLst/>
          </a:prstGeom>
        </p:spPr>
      </p:pic>
      <p:sp>
        <p:nvSpPr>
          <p:cNvPr id="18" name="Picture Placeholder 25"/>
          <p:cNvSpPr>
            <a:spLocks noGrp="1"/>
          </p:cNvSpPr>
          <p:nvPr>
            <p:ph type="pic" sz="quarter" idx="18"/>
          </p:nvPr>
        </p:nvSpPr>
        <p:spPr>
          <a:xfrm>
            <a:off x="3788628" y="175491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b="0" i="0">
                <a:solidFill>
                  <a:schemeClr val="accent5"/>
                </a:solidFill>
                <a:latin typeface="Arial" panose="020B0604020202020204" pitchFamily="34" charset="0"/>
                <a:ea typeface="Open Sans Light" panose="020B0306030504020204" pitchFamily="34" charset="0"/>
                <a:cs typeface="Open Sans Light" panose="020B0306030504020204" pitchFamily="34" charset="0"/>
              </a:defRPr>
            </a:lvl1pPr>
          </a:lstStyle>
          <a:p>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3811" y="1194045"/>
            <a:ext cx="2415741" cy="3528796"/>
          </a:xfrm>
          <a:prstGeom prst="rect">
            <a:avLst/>
          </a:prstGeom>
        </p:spPr>
      </p:pic>
      <p:sp>
        <p:nvSpPr>
          <p:cNvPr id="20" name="Picture Placeholder 25"/>
          <p:cNvSpPr>
            <a:spLocks noGrp="1"/>
          </p:cNvSpPr>
          <p:nvPr>
            <p:ph type="pic" sz="quarter" idx="19"/>
          </p:nvPr>
        </p:nvSpPr>
        <p:spPr>
          <a:xfrm>
            <a:off x="5438116" y="175491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b="0" i="0">
                <a:solidFill>
                  <a:schemeClr val="accent5"/>
                </a:solidFill>
                <a:latin typeface="Arial" panose="020B0604020202020204" pitchFamily="34" charset="0"/>
                <a:ea typeface="Open Sans Light" panose="020B0306030504020204" pitchFamily="34" charset="0"/>
                <a:cs typeface="Open Sans Light" panose="020B0306030504020204" pitchFamily="34" charset="0"/>
              </a:defRPr>
            </a:lvl1pPr>
          </a:lstStyle>
          <a:p>
            <a:endParaRPr lang="en-US" dirty="0"/>
          </a:p>
        </p:txBody>
      </p:sp>
      <p:pic>
        <p:nvPicPr>
          <p:cNvPr id="16" name="Picture 15">
            <a:extLst>
              <a:ext uri="{FF2B5EF4-FFF2-40B4-BE49-F238E27FC236}">
                <a16:creationId xmlns:a16="http://schemas.microsoft.com/office/drawing/2014/main" id="{F46538D7-ED30-5641-9D83-59A2B3E319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8747" y="61751"/>
            <a:ext cx="1215335" cy="460759"/>
          </a:xfrm>
          <a:prstGeom prst="rect">
            <a:avLst/>
          </a:prstGeom>
        </p:spPr>
      </p:pic>
    </p:spTree>
    <p:extLst>
      <p:ext uri="{BB962C8B-B14F-4D97-AF65-F5344CB8AC3E}">
        <p14:creationId xmlns:p14="http://schemas.microsoft.com/office/powerpoint/2010/main" val="1123597967"/>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Phone Mockup 05">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362" y="1100444"/>
            <a:ext cx="2918752" cy="4043055"/>
          </a:xfrm>
          <a:prstGeom prst="rect">
            <a:avLst/>
          </a:prstGeom>
        </p:spPr>
      </p:pic>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i="0" cap="all" spc="50" baseline="0">
                <a:solidFill>
                  <a:schemeClr val="accent1"/>
                </a:solidFill>
                <a:latin typeface="Arial" panose="020B0604020202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i="0" cap="none" spc="0" baseline="0">
                <a:solidFill>
                  <a:schemeClr val="accent4"/>
                </a:solidFill>
                <a:latin typeface="Arial" panose="020B0604020202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icture Placeholder 25"/>
          <p:cNvSpPr>
            <a:spLocks noGrp="1"/>
          </p:cNvSpPr>
          <p:nvPr>
            <p:ph type="pic" sz="quarter" idx="17"/>
          </p:nvPr>
        </p:nvSpPr>
        <p:spPr>
          <a:xfrm>
            <a:off x="5278966" y="1689100"/>
            <a:ext cx="2209799" cy="3454399"/>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b="0" i="0">
                <a:solidFill>
                  <a:schemeClr val="accent5"/>
                </a:solidFill>
                <a:latin typeface="Arial" panose="020B0604020202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26" name="TextBox 25"/>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i="0" spc="30" baseline="0" smtClean="0">
                <a:solidFill>
                  <a:schemeClr val="accent4"/>
                </a:solidFill>
                <a:latin typeface="Arial" panose="020B0604020202020204" pitchFamily="34" charset="0"/>
              </a:rPr>
              <a:pPr algn="r"/>
              <a:t>‹#›</a:t>
            </a:fld>
            <a:endParaRPr lang="en-US" sz="800" b="0" i="0" spc="30" baseline="0" dirty="0">
              <a:solidFill>
                <a:schemeClr val="accent4"/>
              </a:solidFill>
              <a:latin typeface="Arial" panose="020B0604020202020204" pitchFamily="34" charset="0"/>
            </a:endParaRPr>
          </a:p>
        </p:txBody>
      </p:sp>
      <p:sp>
        <p:nvSpPr>
          <p:cNvPr id="27"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b="0" i="0" dirty="0">
              <a:latin typeface="Arial" panose="020B0604020202020204" pitchFamily="34" charset="0"/>
            </a:endParaRPr>
          </a:p>
        </p:txBody>
      </p:sp>
      <p:sp>
        <p:nvSpPr>
          <p:cNvPr id="28"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b="0" i="0" dirty="0">
              <a:latin typeface="Arial" panose="020B0604020202020204" pitchFamily="34" charset="0"/>
            </a:endParaRPr>
          </a:p>
        </p:txBody>
      </p:sp>
      <p:pic>
        <p:nvPicPr>
          <p:cNvPr id="12" name="Picture 11">
            <a:extLst>
              <a:ext uri="{FF2B5EF4-FFF2-40B4-BE49-F238E27FC236}">
                <a16:creationId xmlns:a16="http://schemas.microsoft.com/office/drawing/2014/main" id="{16EFA220-2437-FC43-8673-8BC4F93985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8747" y="61751"/>
            <a:ext cx="1215335" cy="460759"/>
          </a:xfrm>
          <a:prstGeom prst="rect">
            <a:avLst/>
          </a:prstGeom>
        </p:spPr>
      </p:pic>
    </p:spTree>
    <p:extLst>
      <p:ext uri="{BB962C8B-B14F-4D97-AF65-F5344CB8AC3E}">
        <p14:creationId xmlns:p14="http://schemas.microsoft.com/office/powerpoint/2010/main" val="25733499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Phone Mockup 06">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8" y="185298"/>
            <a:ext cx="3129491" cy="4571407"/>
          </a:xfrm>
          <a:prstGeom prst="rect">
            <a:avLst/>
          </a:prstGeom>
        </p:spPr>
      </p:pic>
      <p:sp>
        <p:nvSpPr>
          <p:cNvPr id="10" name="Text Placeholder 9"/>
          <p:cNvSpPr>
            <a:spLocks noGrp="1"/>
          </p:cNvSpPr>
          <p:nvPr>
            <p:ph type="body" sz="quarter" idx="10"/>
          </p:nvPr>
        </p:nvSpPr>
        <p:spPr>
          <a:xfrm>
            <a:off x="3242733" y="575841"/>
            <a:ext cx="5294843" cy="383260"/>
          </a:xfrm>
          <a:prstGeom prst="rect">
            <a:avLst/>
          </a:prstGeom>
        </p:spPr>
        <p:txBody>
          <a:bodyPr lIns="0" tIns="0" rIns="0" bIns="0"/>
          <a:lstStyle>
            <a:lvl1pPr marL="0" indent="0" algn="l">
              <a:lnSpc>
                <a:spcPct val="100000"/>
              </a:lnSpc>
              <a:spcBef>
                <a:spcPts val="0"/>
              </a:spcBef>
              <a:buNone/>
              <a:defRPr sz="2200" b="0" i="0" cap="all" spc="50" baseline="0">
                <a:solidFill>
                  <a:schemeClr val="accent1"/>
                </a:solidFill>
                <a:latin typeface="Arial" panose="020B0604020202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3242416" y="959101"/>
            <a:ext cx="5304684" cy="141344"/>
          </a:xfrm>
          <a:prstGeom prst="rect">
            <a:avLst/>
          </a:prstGeom>
        </p:spPr>
        <p:txBody>
          <a:bodyPr lIns="0" tIns="0" rIns="0" bIns="0"/>
          <a:lstStyle>
            <a:lvl1pPr marL="0" indent="0" algn="l">
              <a:lnSpc>
                <a:spcPts val="1200"/>
              </a:lnSpc>
              <a:spcBef>
                <a:spcPts val="0"/>
              </a:spcBef>
              <a:buNone/>
              <a:defRPr sz="900" b="0" i="0" cap="none" spc="0" baseline="0">
                <a:solidFill>
                  <a:schemeClr val="accent4"/>
                </a:solidFill>
                <a:latin typeface="Arial" panose="020B0604020202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3242416"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i="0" spc="30" baseline="0" smtClean="0">
                <a:solidFill>
                  <a:schemeClr val="accent4"/>
                </a:solidFill>
                <a:latin typeface="Arial" panose="020B0604020202020204" pitchFamily="34" charset="0"/>
              </a:rPr>
              <a:pPr algn="r"/>
              <a:t>‹#›</a:t>
            </a:fld>
            <a:endParaRPr lang="en-US" sz="800" b="0" i="0" spc="30" baseline="0" dirty="0">
              <a:solidFill>
                <a:schemeClr val="accent4"/>
              </a:solidFill>
              <a:latin typeface="Arial" panose="020B0604020202020204" pitchFamily="34" charset="0"/>
            </a:endParaRPr>
          </a:p>
        </p:txBody>
      </p:sp>
      <p:sp>
        <p:nvSpPr>
          <p:cNvPr id="27"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b="0" i="0" dirty="0">
              <a:latin typeface="Arial" panose="020B0604020202020204" pitchFamily="34" charset="0"/>
            </a:endParaRPr>
          </a:p>
        </p:txBody>
      </p:sp>
      <p:sp>
        <p:nvSpPr>
          <p:cNvPr id="28"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b="0" i="0" dirty="0">
              <a:latin typeface="Arial" panose="020B0604020202020204" pitchFamily="34" charset="0"/>
            </a:endParaRPr>
          </a:p>
        </p:txBody>
      </p:sp>
      <p:sp>
        <p:nvSpPr>
          <p:cNvPr id="13" name="Picture Placeholder 25"/>
          <p:cNvSpPr>
            <a:spLocks noGrp="1"/>
          </p:cNvSpPr>
          <p:nvPr>
            <p:ph type="pic" sz="quarter" idx="17"/>
          </p:nvPr>
        </p:nvSpPr>
        <p:spPr>
          <a:xfrm>
            <a:off x="800011" y="912452"/>
            <a:ext cx="1552896" cy="2917902"/>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b="0" i="0">
                <a:solidFill>
                  <a:schemeClr val="accent5"/>
                </a:solidFill>
                <a:latin typeface="Arial" panose="020B0604020202020204" pitchFamily="34" charset="0"/>
                <a:ea typeface="Open Sans Light" panose="020B0306030504020204" pitchFamily="34" charset="0"/>
                <a:cs typeface="Open Sans Light" panose="020B0306030504020204" pitchFamily="34" charset="0"/>
              </a:defRPr>
            </a:lvl1pPr>
          </a:lstStyle>
          <a:p>
            <a:endParaRPr lang="en-US" dirty="0"/>
          </a:p>
        </p:txBody>
      </p:sp>
      <p:pic>
        <p:nvPicPr>
          <p:cNvPr id="11" name="Picture 10">
            <a:extLst>
              <a:ext uri="{FF2B5EF4-FFF2-40B4-BE49-F238E27FC236}">
                <a16:creationId xmlns:a16="http://schemas.microsoft.com/office/drawing/2014/main" id="{AF085058-327C-684D-9B96-96B527118E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8747" y="61751"/>
            <a:ext cx="1215335" cy="460759"/>
          </a:xfrm>
          <a:prstGeom prst="rect">
            <a:avLst/>
          </a:prstGeom>
        </p:spPr>
      </p:pic>
    </p:spTree>
    <p:extLst>
      <p:ext uri="{BB962C8B-B14F-4D97-AF65-F5344CB8AC3E}">
        <p14:creationId xmlns:p14="http://schemas.microsoft.com/office/powerpoint/2010/main" val="1303776323"/>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eb Browser &amp; iPhone Mockup">
    <p:spTree>
      <p:nvGrpSpPr>
        <p:cNvPr id="1" name=""/>
        <p:cNvGrpSpPr/>
        <p:nvPr/>
      </p:nvGrpSpPr>
      <p:grpSpPr>
        <a:xfrm>
          <a:off x="0" y="0"/>
          <a:ext cx="0" cy="0"/>
          <a:chOff x="0" y="0"/>
          <a:chExt cx="0" cy="0"/>
        </a:xfrm>
      </p:grpSpPr>
      <p:sp>
        <p:nvSpPr>
          <p:cNvPr id="2" name="Rectangle 1"/>
          <p:cNvSpPr/>
          <p:nvPr userDrawn="1"/>
        </p:nvSpPr>
        <p:spPr>
          <a:xfrm>
            <a:off x="0" y="61751"/>
            <a:ext cx="9144000" cy="51435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i="0" cap="all" spc="50" baseline="0">
                <a:solidFill>
                  <a:schemeClr val="bg1"/>
                </a:solidFill>
                <a:latin typeface="Arial" panose="020B0604020202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12"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i="0" cap="none" spc="0" baseline="0">
                <a:solidFill>
                  <a:schemeClr val="bg1"/>
                </a:solidFill>
                <a:latin typeface="Arial" panose="020B0604020202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13" name="Straight Connector 12"/>
          <p:cNvCxnSpPr/>
          <p:nvPr userDrawn="1"/>
        </p:nvCxnSpPr>
        <p:spPr>
          <a:xfrm>
            <a:off x="593725" y="492067"/>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p:cNvSpPr>
            <a:spLocks noGrp="1"/>
          </p:cNvSpPr>
          <p:nvPr>
            <p:ph type="pic" sz="quarter" idx="12"/>
          </p:nvPr>
        </p:nvSpPr>
        <p:spPr>
          <a:xfrm>
            <a:off x="1614488" y="1471670"/>
            <a:ext cx="5915025" cy="3186055"/>
          </a:xfrm>
          <a:custGeom>
            <a:avLst/>
            <a:gdLst>
              <a:gd name="connsiteX0" fmla="*/ 0 w 5915025"/>
              <a:gd name="connsiteY0" fmla="*/ 0 h 3326159"/>
              <a:gd name="connsiteX1" fmla="*/ 5915025 w 5915025"/>
              <a:gd name="connsiteY1" fmla="*/ 0 h 3326159"/>
              <a:gd name="connsiteX2" fmla="*/ 5915025 w 5915025"/>
              <a:gd name="connsiteY2" fmla="*/ 3326159 h 3326159"/>
              <a:gd name="connsiteX3" fmla="*/ 0 w 5915025"/>
              <a:gd name="connsiteY3" fmla="*/ 3326159 h 3326159"/>
            </a:gdLst>
            <a:ahLst/>
            <a:cxnLst>
              <a:cxn ang="0">
                <a:pos x="connsiteX0" y="connsiteY0"/>
              </a:cxn>
              <a:cxn ang="0">
                <a:pos x="connsiteX1" y="connsiteY1"/>
              </a:cxn>
              <a:cxn ang="0">
                <a:pos x="connsiteX2" y="connsiteY2"/>
              </a:cxn>
              <a:cxn ang="0">
                <a:pos x="connsiteX3" y="connsiteY3"/>
              </a:cxn>
            </a:cxnLst>
            <a:rect l="l" t="t" r="r" b="b"/>
            <a:pathLst>
              <a:path w="5915025" h="3326159">
                <a:moveTo>
                  <a:pt x="0" y="0"/>
                </a:moveTo>
                <a:lnTo>
                  <a:pt x="5915025" y="0"/>
                </a:lnTo>
                <a:lnTo>
                  <a:pt x="5915025" y="3326159"/>
                </a:lnTo>
                <a:lnTo>
                  <a:pt x="0" y="3326159"/>
                </a:lnTo>
                <a:close/>
              </a:path>
            </a:pathLst>
          </a:custGeom>
        </p:spPr>
        <p:txBody>
          <a:bodyPr wrap="square" anchor="ctr" anchorCtr="0">
            <a:noAutofit/>
          </a:bodyPr>
          <a:lstStyle>
            <a:lvl1pPr marL="0" indent="0" algn="ctr">
              <a:buFontTx/>
              <a:buNone/>
              <a:defRPr sz="1000" b="0" i="0">
                <a:solidFill>
                  <a:schemeClr val="accent6"/>
                </a:solidFill>
                <a:latin typeface="Arial" panose="020B0604020202020204" pitchFamily="34" charset="0"/>
              </a:defRPr>
            </a:lvl1pPr>
          </a:lstStyle>
          <a:p>
            <a:endParaRPr lang="en-US" dirty="0"/>
          </a:p>
        </p:txBody>
      </p:sp>
      <p:sp>
        <p:nvSpPr>
          <p:cNvPr id="21" name="Freeform 20"/>
          <p:cNvSpPr/>
          <p:nvPr userDrawn="1"/>
        </p:nvSpPr>
        <p:spPr>
          <a:xfrm>
            <a:off x="1614488" y="1318534"/>
            <a:ext cx="5915025" cy="156764"/>
          </a:xfrm>
          <a:custGeom>
            <a:avLst/>
            <a:gdLst>
              <a:gd name="connsiteX0" fmla="*/ 116359 w 15763003"/>
              <a:gd name="connsiteY0" fmla="*/ 0 h 418038"/>
              <a:gd name="connsiteX1" fmla="*/ 15646645 w 15763003"/>
              <a:gd name="connsiteY1" fmla="*/ 0 h 418038"/>
              <a:gd name="connsiteX2" fmla="*/ 15763003 w 15763003"/>
              <a:gd name="connsiteY2" fmla="*/ 116359 h 418038"/>
              <a:gd name="connsiteX3" fmla="*/ 15763003 w 15763003"/>
              <a:gd name="connsiteY3" fmla="*/ 418038 h 418038"/>
              <a:gd name="connsiteX4" fmla="*/ 0 w 15763003"/>
              <a:gd name="connsiteY4" fmla="*/ 418038 h 418038"/>
              <a:gd name="connsiteX5" fmla="*/ 0 w 15763003"/>
              <a:gd name="connsiteY5" fmla="*/ 116359 h 418038"/>
              <a:gd name="connsiteX6" fmla="*/ 116359 w 15763003"/>
              <a:gd name="connsiteY6" fmla="*/ 0 h 4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3003" h="418038">
                <a:moveTo>
                  <a:pt x="116359" y="0"/>
                </a:moveTo>
                <a:lnTo>
                  <a:pt x="15646645" y="0"/>
                </a:lnTo>
                <a:cubicBezTo>
                  <a:pt x="15710907" y="0"/>
                  <a:pt x="15763003" y="52096"/>
                  <a:pt x="15763003" y="116359"/>
                </a:cubicBezTo>
                <a:lnTo>
                  <a:pt x="15763003" y="418038"/>
                </a:lnTo>
                <a:lnTo>
                  <a:pt x="0" y="418038"/>
                </a:lnTo>
                <a:lnTo>
                  <a:pt x="0" y="116359"/>
                </a:lnTo>
                <a:cubicBezTo>
                  <a:pt x="0" y="52096"/>
                  <a:pt x="52096" y="0"/>
                  <a:pt x="11635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0" i="0" dirty="0">
              <a:latin typeface="Arial" panose="020B0604020202020204" pitchFamily="34" charset="0"/>
            </a:endParaRPr>
          </a:p>
        </p:txBody>
      </p:sp>
      <p:sp>
        <p:nvSpPr>
          <p:cNvPr id="22" name="Oval 21"/>
          <p:cNvSpPr/>
          <p:nvPr userDrawn="1"/>
        </p:nvSpPr>
        <p:spPr>
          <a:xfrm>
            <a:off x="1711524" y="1367661"/>
            <a:ext cx="54173" cy="541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0" i="0" dirty="0">
              <a:latin typeface="Arial" panose="020B0604020202020204" pitchFamily="34" charset="0"/>
            </a:endParaRPr>
          </a:p>
        </p:txBody>
      </p:sp>
      <p:sp>
        <p:nvSpPr>
          <p:cNvPr id="23" name="Oval 22"/>
          <p:cNvSpPr/>
          <p:nvPr userDrawn="1"/>
        </p:nvSpPr>
        <p:spPr>
          <a:xfrm>
            <a:off x="1806610" y="1367661"/>
            <a:ext cx="54173" cy="541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0" i="0" dirty="0">
              <a:latin typeface="Arial" panose="020B0604020202020204" pitchFamily="34" charset="0"/>
            </a:endParaRPr>
          </a:p>
        </p:txBody>
      </p:sp>
      <p:sp>
        <p:nvSpPr>
          <p:cNvPr id="24" name="Oval 23"/>
          <p:cNvSpPr/>
          <p:nvPr userDrawn="1"/>
        </p:nvSpPr>
        <p:spPr>
          <a:xfrm>
            <a:off x="1901697" y="1367661"/>
            <a:ext cx="54173" cy="5417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0" i="0" dirty="0">
              <a:latin typeface="Arial" panose="020B0604020202020204" pitchFamily="34" charset="0"/>
            </a:endParaRPr>
          </a:p>
        </p:txBody>
      </p:sp>
      <p:grpSp>
        <p:nvGrpSpPr>
          <p:cNvPr id="25" name="Group 24"/>
          <p:cNvGrpSpPr/>
          <p:nvPr userDrawn="1"/>
        </p:nvGrpSpPr>
        <p:grpSpPr>
          <a:xfrm>
            <a:off x="7154465" y="1366181"/>
            <a:ext cx="298052" cy="55653"/>
            <a:chOff x="19078575" y="3106739"/>
            <a:chExt cx="794804" cy="148407"/>
          </a:xfrm>
        </p:grpSpPr>
        <p:grpSp>
          <p:nvGrpSpPr>
            <p:cNvPr id="26" name="Group 25"/>
            <p:cNvGrpSpPr/>
            <p:nvPr/>
          </p:nvGrpSpPr>
          <p:grpSpPr>
            <a:xfrm>
              <a:off x="19736219" y="3106739"/>
              <a:ext cx="137160" cy="137160"/>
              <a:chOff x="19740165" y="3110684"/>
              <a:chExt cx="138113" cy="138113"/>
            </a:xfrm>
          </p:grpSpPr>
          <p:cxnSp>
            <p:nvCxnSpPr>
              <p:cNvPr id="29" name="Straight Connector 28"/>
              <p:cNvCxnSpPr/>
              <p:nvPr/>
            </p:nvCxnSpPr>
            <p:spPr>
              <a:xfrm>
                <a:off x="19740165" y="3110684"/>
                <a:ext cx="138113" cy="13811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9740165" y="3110684"/>
                <a:ext cx="138113" cy="13811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27" name="Rounded Rectangle 26"/>
            <p:cNvSpPr/>
            <p:nvPr/>
          </p:nvSpPr>
          <p:spPr>
            <a:xfrm>
              <a:off x="19415125" y="3110684"/>
              <a:ext cx="144462" cy="144462"/>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b="0" i="0" dirty="0">
                <a:latin typeface="Arial" panose="020B0604020202020204" pitchFamily="34" charset="0"/>
              </a:endParaRPr>
            </a:p>
          </p:txBody>
        </p:sp>
        <p:cxnSp>
          <p:nvCxnSpPr>
            <p:cNvPr id="28" name="Straight Connector 27"/>
            <p:cNvCxnSpPr/>
            <p:nvPr/>
          </p:nvCxnSpPr>
          <p:spPr>
            <a:xfrm flipH="1">
              <a:off x="19078575" y="3255146"/>
              <a:ext cx="16192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36" name="Picture Placeholder 35"/>
          <p:cNvSpPr>
            <a:spLocks noGrp="1"/>
          </p:cNvSpPr>
          <p:nvPr>
            <p:ph type="pic" sz="quarter" idx="17"/>
          </p:nvPr>
        </p:nvSpPr>
        <p:spPr>
          <a:xfrm>
            <a:off x="5869461" y="2131214"/>
            <a:ext cx="1305324" cy="2409359"/>
          </a:xfrm>
          <a:custGeom>
            <a:avLst/>
            <a:gdLst>
              <a:gd name="connsiteX0" fmla="*/ 8541 w 1308021"/>
              <a:gd name="connsiteY0" fmla="*/ 0 h 2409359"/>
              <a:gd name="connsiteX1" fmla="*/ 1299480 w 1308021"/>
              <a:gd name="connsiteY1" fmla="*/ 0 h 2409359"/>
              <a:gd name="connsiteX2" fmla="*/ 1308021 w 1308021"/>
              <a:gd name="connsiteY2" fmla="*/ 8878 h 2409359"/>
              <a:gd name="connsiteX3" fmla="*/ 1308021 w 1308021"/>
              <a:gd name="connsiteY3" fmla="*/ 2400481 h 2409359"/>
              <a:gd name="connsiteX4" fmla="*/ 1299480 w 1308021"/>
              <a:gd name="connsiteY4" fmla="*/ 2409359 h 2409359"/>
              <a:gd name="connsiteX5" fmla="*/ 8541 w 1308021"/>
              <a:gd name="connsiteY5" fmla="*/ 2409359 h 2409359"/>
              <a:gd name="connsiteX6" fmla="*/ 0 w 1308021"/>
              <a:gd name="connsiteY6" fmla="*/ 2400481 h 2409359"/>
              <a:gd name="connsiteX7" fmla="*/ 0 w 1308021"/>
              <a:gd name="connsiteY7" fmla="*/ 8878 h 2409359"/>
              <a:gd name="connsiteX8" fmla="*/ 8541 w 1308021"/>
              <a:gd name="connsiteY8" fmla="*/ 0 h 240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021" h="2409359">
                <a:moveTo>
                  <a:pt x="8541" y="0"/>
                </a:moveTo>
                <a:lnTo>
                  <a:pt x="1299480" y="0"/>
                </a:lnTo>
                <a:cubicBezTo>
                  <a:pt x="1304198" y="0"/>
                  <a:pt x="1308021" y="3975"/>
                  <a:pt x="1308021" y="8878"/>
                </a:cubicBezTo>
                <a:lnTo>
                  <a:pt x="1308021" y="2400481"/>
                </a:lnTo>
                <a:cubicBezTo>
                  <a:pt x="1308021" y="2405384"/>
                  <a:pt x="1304198" y="2409359"/>
                  <a:pt x="1299480" y="2409359"/>
                </a:cubicBezTo>
                <a:lnTo>
                  <a:pt x="8541" y="2409359"/>
                </a:lnTo>
                <a:cubicBezTo>
                  <a:pt x="3824" y="2409359"/>
                  <a:pt x="0" y="2405384"/>
                  <a:pt x="0" y="2400481"/>
                </a:cubicBezTo>
                <a:lnTo>
                  <a:pt x="0" y="8878"/>
                </a:lnTo>
                <a:cubicBezTo>
                  <a:pt x="0" y="3975"/>
                  <a:pt x="3824" y="0"/>
                  <a:pt x="8541"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b="0" i="0">
                <a:solidFill>
                  <a:schemeClr val="accent6"/>
                </a:solidFill>
                <a:latin typeface="Arial" panose="020B0604020202020204" pitchFamily="34" charset="0"/>
                <a:ea typeface="Open Sans Light" panose="020B0306030504020204" pitchFamily="34" charset="0"/>
                <a:cs typeface="Open Sans Light" panose="020B0306030504020204" pitchFamily="34" charset="0"/>
              </a:defRPr>
            </a:lvl1pPr>
          </a:lstStyle>
          <a:p>
            <a:endParaRPr lang="en-US" dirty="0"/>
          </a:p>
        </p:txBody>
      </p:sp>
    </p:spTree>
    <p:extLst>
      <p:ext uri="{BB962C8B-B14F-4D97-AF65-F5344CB8AC3E}">
        <p14:creationId xmlns:p14="http://schemas.microsoft.com/office/powerpoint/2010/main" val="2333609308"/>
      </p:ext>
    </p:extLst>
  </p:cSld>
  <p:clrMapOvr>
    <a:masterClrMapping/>
  </p:clrMapOvr>
  <p:transition spd="slow">
    <p:fade/>
  </p:transition>
  <p:extLst>
    <p:ext uri="{DCECCB84-F9BA-43D5-87BE-67443E8EF086}">
      <p15:sldGuideLst xmlns:p15="http://schemas.microsoft.com/office/powerpoint/2012/main">
        <p15:guide id="1" orient="horz" pos="2934">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BA5F-B199-AD47-8CEC-8A9586DE2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678DE4-571C-604A-9507-D92D2886C7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58990-6BF7-974E-92E1-5DE36332C0AE}"/>
              </a:ext>
            </a:extLst>
          </p:cNvPr>
          <p:cNvSpPr>
            <a:spLocks noGrp="1"/>
          </p:cNvSpPr>
          <p:nvPr>
            <p:ph type="dt" sz="half" idx="10"/>
          </p:nvPr>
        </p:nvSpPr>
        <p:spPr/>
        <p:txBody>
          <a:bodyPr/>
          <a:lstStyle/>
          <a:p>
            <a:fld id="{F0072B6B-0722-BD40-8E57-08FC06A80B55}" type="datetimeFigureOut">
              <a:rPr lang="en-US" smtClean="0"/>
              <a:t>4/21/24</a:t>
            </a:fld>
            <a:endParaRPr lang="en-US" dirty="0"/>
          </a:p>
        </p:txBody>
      </p:sp>
      <p:sp>
        <p:nvSpPr>
          <p:cNvPr id="5" name="Footer Placeholder 4">
            <a:extLst>
              <a:ext uri="{FF2B5EF4-FFF2-40B4-BE49-F238E27FC236}">
                <a16:creationId xmlns:a16="http://schemas.microsoft.com/office/drawing/2014/main" id="{236CABDD-F64D-7B4C-AA5F-CEB08BEB7B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CC8D08-4D3B-B947-8F68-8676C7DFE605}"/>
              </a:ext>
            </a:extLst>
          </p:cNvPr>
          <p:cNvSpPr>
            <a:spLocks noGrp="1"/>
          </p:cNvSpPr>
          <p:nvPr>
            <p:ph type="sldNum" sz="quarter" idx="12"/>
          </p:nvPr>
        </p:nvSpPr>
        <p:spPr/>
        <p:txBody>
          <a:bodyPr/>
          <a:lstStyle/>
          <a:p>
            <a:fld id="{A7096746-B8AE-F14D-A8EC-EDC78C335E1A}" type="slidenum">
              <a:rPr lang="en-US" smtClean="0"/>
              <a:t>‹#›</a:t>
            </a:fld>
            <a:endParaRPr lang="en-US" dirty="0"/>
          </a:p>
        </p:txBody>
      </p:sp>
    </p:spTree>
    <p:extLst>
      <p:ext uri="{BB962C8B-B14F-4D97-AF65-F5344CB8AC3E}">
        <p14:creationId xmlns:p14="http://schemas.microsoft.com/office/powerpoint/2010/main" val="1646424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19" name="Rectangle 18"/>
          <p:cNvSpPr/>
          <p:nvPr userDrawn="1"/>
        </p:nvSpPr>
        <p:spPr>
          <a:xfrm>
            <a:off x="595314" y="1934633"/>
            <a:ext cx="7953374" cy="187258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1535" y="1432135"/>
            <a:ext cx="5027326" cy="3049841"/>
          </a:xfrm>
          <a:prstGeom prst="rect">
            <a:avLst/>
          </a:prstGeom>
        </p:spPr>
      </p:pic>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i="0" cap="all" spc="50" baseline="0">
                <a:solidFill>
                  <a:schemeClr val="accent1"/>
                </a:solidFill>
                <a:latin typeface="Arial" panose="020B0604020202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i="0" cap="none" spc="0" baseline="0">
                <a:solidFill>
                  <a:schemeClr val="accent4"/>
                </a:solidFill>
                <a:latin typeface="Arial" panose="020B0604020202020204"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i="0" spc="30" baseline="0" smtClean="0">
                <a:solidFill>
                  <a:schemeClr val="accent4"/>
                </a:solidFill>
                <a:latin typeface="Arial" panose="020B0604020202020204" pitchFamily="34" charset="0"/>
              </a:rPr>
              <a:pPr algn="r"/>
              <a:t>‹#›</a:t>
            </a:fld>
            <a:endParaRPr lang="en-US" sz="800" b="0" i="0" spc="30" baseline="0" dirty="0">
              <a:solidFill>
                <a:schemeClr val="accent4"/>
              </a:solidFill>
              <a:latin typeface="Arial" panose="020B0604020202020204"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b="0" i="0" dirty="0">
              <a:latin typeface="Arial" panose="020B0604020202020204" pitchFamily="34" charset="0"/>
            </a:endParaRPr>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b="0" i="0" dirty="0">
              <a:latin typeface="Arial" panose="020B0604020202020204" pitchFamily="34" charset="0"/>
            </a:endParaRPr>
          </a:p>
        </p:txBody>
      </p:sp>
      <p:sp>
        <p:nvSpPr>
          <p:cNvPr id="14" name="Picture Placeholder 2"/>
          <p:cNvSpPr>
            <a:spLocks noGrp="1"/>
          </p:cNvSpPr>
          <p:nvPr>
            <p:ph type="pic" sz="quarter" idx="12"/>
          </p:nvPr>
        </p:nvSpPr>
        <p:spPr>
          <a:xfrm>
            <a:off x="1957511" y="1714500"/>
            <a:ext cx="3635375" cy="2324100"/>
          </a:xfrm>
          <a:prstGeom prst="rect">
            <a:avLst/>
          </a:prstGeom>
        </p:spPr>
        <p:txBody>
          <a:bodyPr anchor="ctr" anchorCtr="0"/>
          <a:lstStyle>
            <a:lvl1pPr marL="0" indent="0" algn="ctr">
              <a:buFontTx/>
              <a:buNone/>
              <a:defRPr sz="800" b="0" i="0">
                <a:solidFill>
                  <a:schemeClr val="accent5"/>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247233769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4A9B"/>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189">
              <a:defRPr/>
            </a:pPr>
            <a:endParaRPr lang="en-US" sz="1800" b="0" i="0" dirty="0">
              <a:solidFill>
                <a:prstClr val="white"/>
              </a:solidFill>
              <a:latin typeface="Arial" panose="020B0604020202020204" pitchFamily="34" charset="0"/>
            </a:endParaRPr>
          </a:p>
        </p:txBody>
      </p:sp>
      <p:sp>
        <p:nvSpPr>
          <p:cNvPr id="2" name="Title 1"/>
          <p:cNvSpPr>
            <a:spLocks noGrp="1"/>
          </p:cNvSpPr>
          <p:nvPr>
            <p:ph type="title"/>
          </p:nvPr>
        </p:nvSpPr>
        <p:spPr>
          <a:xfrm>
            <a:off x="533400" y="1581150"/>
            <a:ext cx="8229601" cy="1566678"/>
          </a:xfrm>
        </p:spPr>
        <p:txBody>
          <a:bodyPr anchor="t"/>
          <a:lstStyle>
            <a:lvl1pPr algn="ctr">
              <a:defRPr sz="3300" b="0" cap="none"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780212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4A9B"/>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defTabSz="457189">
              <a:defRPr/>
            </a:pPr>
            <a:endParaRPr lang="en-US" sz="1800" b="0" i="0" dirty="0">
              <a:solidFill>
                <a:prstClr val="white"/>
              </a:solidFill>
              <a:latin typeface="Arial" panose="020B0604020202020204" pitchFamily="34" charset="0"/>
            </a:endParaRPr>
          </a:p>
        </p:txBody>
      </p:sp>
      <p:sp>
        <p:nvSpPr>
          <p:cNvPr id="2" name="Title 1"/>
          <p:cNvSpPr>
            <a:spLocks noGrp="1"/>
          </p:cNvSpPr>
          <p:nvPr>
            <p:ph type="title"/>
          </p:nvPr>
        </p:nvSpPr>
        <p:spPr>
          <a:xfrm>
            <a:off x="533400" y="1581150"/>
            <a:ext cx="8229601" cy="1566678"/>
          </a:xfrm>
        </p:spPr>
        <p:txBody>
          <a:bodyPr anchor="t"/>
          <a:lstStyle>
            <a:lvl1pPr algn="ctr">
              <a:defRPr sz="3300" b="0" cap="none"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4110956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195"/>
          <a:ext cx="1587" cy="1190"/>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9" y="1195"/>
                        <a:ext cx="1587"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1A76296-2E82-471D-A613-C7194FAED188}"/>
              </a:ext>
            </a:extLst>
          </p:cNvPr>
          <p:cNvSpPr/>
          <p:nvPr userDrawn="1">
            <p:custDataLst>
              <p:tags r:id="rId2"/>
            </p:custDataLst>
          </p:nvPr>
        </p:nvSpPr>
        <p:spPr>
          <a:xfrm>
            <a:off x="1" y="0"/>
            <a:ext cx="158750" cy="119063"/>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1500" b="0"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title"/>
          </p:nvPr>
        </p:nvSpPr>
        <p:spPr bwMode="auto"/>
        <p:txBody>
          <a:bodyPr/>
          <a:lstStyle/>
          <a:p>
            <a:r>
              <a:rPr lang="en-US" dirty="0"/>
              <a:t>Click to edit Master title style</a:t>
            </a:r>
            <a:endParaRPr lang="x-none" dirty="0"/>
          </a:p>
        </p:txBody>
      </p:sp>
      <p:sp>
        <p:nvSpPr>
          <p:cNvPr id="5" name="doc id" hidden="1"/>
          <p:cNvSpPr>
            <a:spLocks noChangeArrowheads="1"/>
          </p:cNvSpPr>
          <p:nvPr userDrawn="1"/>
        </p:nvSpPr>
        <p:spPr bwMode="auto">
          <a:xfrm>
            <a:off x="8246609" y="38875"/>
            <a:ext cx="670614" cy="9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671513"/>
            <a:endParaRPr lang="x-none" sz="600" b="0" i="0" baseline="0" dirty="0">
              <a:solidFill>
                <a:srgbClr val="808080"/>
              </a:solidFill>
              <a:latin typeface="Arial" panose="020B0604020202020204" pitchFamily="34" charset="0"/>
              <a:ea typeface="+mn-ea"/>
            </a:endParaRPr>
          </a:p>
        </p:txBody>
      </p:sp>
      <p:sp>
        <p:nvSpPr>
          <p:cNvPr id="7" name="Body Level One…"/>
          <p:cNvSpPr txBox="1">
            <a:spLocks noGrp="1"/>
          </p:cNvSpPr>
          <p:nvPr>
            <p:ph type="body" idx="1" hasCustomPrompt="1"/>
          </p:nvPr>
        </p:nvSpPr>
        <p:spPr>
          <a:xfrm>
            <a:off x="416052" y="857250"/>
            <a:ext cx="8499553" cy="1418976"/>
          </a:xfrm>
          <a:prstGeom prst="rect">
            <a:avLst/>
          </a:prstGeom>
        </p:spPr>
        <p:txBody>
          <a:bodyPr lIns="33865" tIns="33865" rIns="33865" bIns="33865"/>
          <a:lstStyle>
            <a:lvl1pPr marL="233546" indent="-233546">
              <a:spcAft>
                <a:spcPts val="450"/>
              </a:spcAft>
              <a:buFont typeface="Arial" panose="020B0604020202020204" pitchFamily="34" charset="0"/>
              <a:buChar char="•"/>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90550" indent="-242888">
              <a:spcAft>
                <a:spcPts val="450"/>
              </a:spcAft>
              <a:buClr>
                <a:schemeClr val="tx1"/>
              </a:buClr>
              <a:buFont typeface="Arial" panose="020B0604020202020204" pitchFamily="34" charset="0"/>
              <a:buChar char="‒"/>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939404" indent="-253604">
              <a:spcAft>
                <a:spcPts val="900"/>
              </a:spcAft>
              <a:buFont typeface="Arial" panose="020B0604020202020204" pitchFamily="34" charset="0"/>
              <a:buChar char="‒"/>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305107" indent="-233545"/>
            <a:lvl5pPr marL="1662295" indent="-233545"/>
          </a:lstStyle>
          <a:p>
            <a:r>
              <a:rPr dirty="0"/>
              <a:t>Body Level One</a:t>
            </a:r>
          </a:p>
          <a:p>
            <a:pPr lvl="1"/>
            <a:r>
              <a:rPr dirty="0"/>
              <a:t>Body Level Two</a:t>
            </a:r>
          </a:p>
          <a:p>
            <a:pPr lvl="2"/>
            <a:r>
              <a:rPr dirty="0"/>
              <a:t>Body Level Three</a:t>
            </a:r>
            <a:endParaRPr lang="en-US" dirty="0"/>
          </a:p>
          <a:p>
            <a:pPr lvl="0"/>
            <a:endParaRPr lang="en-US" dirty="0"/>
          </a:p>
        </p:txBody>
      </p:sp>
    </p:spTree>
    <p:extLst>
      <p:ext uri="{BB962C8B-B14F-4D97-AF65-F5344CB8AC3E}">
        <p14:creationId xmlns:p14="http://schemas.microsoft.com/office/powerpoint/2010/main" val="863705772"/>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583">
          <p15:clr>
            <a:srgbClr val="F26B43"/>
          </p15:clr>
        </p15:guide>
        <p15:guide id="4" orient="horz" pos="3990">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Break P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anchor="ctr" anchorCtr="0"/>
          <a:lstStyle>
            <a:lvl1pPr marL="0" indent="0" algn="ctr">
              <a:buNone/>
              <a:defRPr sz="1200">
                <a:solidFill>
                  <a:schemeClr val="accent5"/>
                </a:solidFill>
                <a:latin typeface="Lato" panose="020F0502020204030203" pitchFamily="34" charset="0"/>
              </a:defRPr>
            </a:lvl1pPr>
          </a:lstStyle>
          <a:p>
            <a:endParaRPr lang="en-US" dirty="0"/>
          </a:p>
        </p:txBody>
      </p:sp>
    </p:spTree>
    <p:extLst>
      <p:ext uri="{BB962C8B-B14F-4D97-AF65-F5344CB8AC3E}">
        <p14:creationId xmlns:p14="http://schemas.microsoft.com/office/powerpoint/2010/main" val="71867574"/>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123AE7-8FB5-7044-BF80-7F36CE94A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38747" y="61751"/>
            <a:ext cx="1215335" cy="460759"/>
          </a:xfrm>
          <a:prstGeom prst="rect">
            <a:avLst/>
          </a:prstGeom>
        </p:spPr>
      </p:pic>
    </p:spTree>
    <p:extLst>
      <p:ext uri="{BB962C8B-B14F-4D97-AF65-F5344CB8AC3E}">
        <p14:creationId xmlns:p14="http://schemas.microsoft.com/office/powerpoint/2010/main" val="271136277"/>
      </p:ext>
    </p:extLst>
  </p:cSld>
  <p:clrMapOvr>
    <a:masterClrMapping/>
  </p:clrMapOvr>
  <p:transition spd="slow" advClick="0" advTm="3000">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tl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A46F00D-809D-4D5F-A5C0-DFC1349DCA5C}"/>
              </a:ext>
            </a:extLst>
          </p:cNvPr>
          <p:cNvSpPr>
            <a:spLocks noGrp="1"/>
          </p:cNvSpPr>
          <p:nvPr>
            <p:ph type="title"/>
          </p:nvPr>
        </p:nvSpPr>
        <p:spPr>
          <a:xfrm>
            <a:off x="457200" y="205980"/>
            <a:ext cx="8229601" cy="533311"/>
          </a:xfrm>
        </p:spPr>
        <p:txBody>
          <a:bodyPr>
            <a:noAutofit/>
          </a:bodyPr>
          <a:lstStyle>
            <a:lvl1pPr algn="ctr">
              <a:defRPr sz="270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B62EDD95-27FE-4C39-ACF6-560AAE5EBB12}"/>
              </a:ext>
            </a:extLst>
          </p:cNvPr>
          <p:cNvCxnSpPr/>
          <p:nvPr userDrawn="1"/>
        </p:nvCxnSpPr>
        <p:spPr>
          <a:xfrm>
            <a:off x="4247880" y="739442"/>
            <a:ext cx="648241"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07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Light Verse no footer 4">
    <p:spTree>
      <p:nvGrpSpPr>
        <p:cNvPr id="1" name=""/>
        <p:cNvGrpSpPr/>
        <p:nvPr/>
      </p:nvGrpSpPr>
      <p:grpSpPr>
        <a:xfrm>
          <a:off x="0" y="0"/>
          <a:ext cx="0" cy="0"/>
          <a:chOff x="0" y="0"/>
          <a:chExt cx="0" cy="0"/>
        </a:xfrm>
      </p:grpSpPr>
      <p:sp>
        <p:nvSpPr>
          <p:cNvPr id="12" name="Flowchart: Manual Input 27">
            <a:extLst>
              <a:ext uri="{FF2B5EF4-FFF2-40B4-BE49-F238E27FC236}">
                <a16:creationId xmlns:a16="http://schemas.microsoft.com/office/drawing/2014/main" id="{F75D92DF-430E-4548-A680-BB302716847B}"/>
              </a:ext>
            </a:extLst>
          </p:cNvPr>
          <p:cNvSpPr/>
          <p:nvPr/>
        </p:nvSpPr>
        <p:spPr>
          <a:xfrm rot="5400000">
            <a:off x="2828731" y="-2649307"/>
            <a:ext cx="518512" cy="617597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4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046 h 10000"/>
              <a:gd name="connsiteX0" fmla="*/ 0 w 10000"/>
              <a:gd name="connsiteY0" fmla="*/ 68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686 h 10000"/>
              <a:gd name="connsiteX0" fmla="*/ 0 w 10000"/>
              <a:gd name="connsiteY0" fmla="*/ 463 h 9777"/>
              <a:gd name="connsiteX1" fmla="*/ 10000 w 10000"/>
              <a:gd name="connsiteY1" fmla="*/ 0 h 9777"/>
              <a:gd name="connsiteX2" fmla="*/ 10000 w 10000"/>
              <a:gd name="connsiteY2" fmla="*/ 9777 h 9777"/>
              <a:gd name="connsiteX3" fmla="*/ 0 w 10000"/>
              <a:gd name="connsiteY3" fmla="*/ 9777 h 9777"/>
              <a:gd name="connsiteX4" fmla="*/ 0 w 10000"/>
              <a:gd name="connsiteY4" fmla="*/ 463 h 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777">
                <a:moveTo>
                  <a:pt x="0" y="463"/>
                </a:moveTo>
                <a:lnTo>
                  <a:pt x="10000" y="0"/>
                </a:lnTo>
                <a:lnTo>
                  <a:pt x="10000" y="9777"/>
                </a:lnTo>
                <a:lnTo>
                  <a:pt x="0" y="9777"/>
                </a:lnTo>
                <a:lnTo>
                  <a:pt x="0" y="463"/>
                </a:lnTo>
                <a:close/>
              </a:path>
            </a:pathLst>
          </a:custGeom>
          <a:solidFill>
            <a:srgbClr val="282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latin typeface="Arial" panose="020B0604020202020204" pitchFamily="34" charset="0"/>
              <a:cs typeface="Arial" panose="020B0604020202020204" pitchFamily="34" charset="0"/>
            </a:endParaRPr>
          </a:p>
        </p:txBody>
      </p:sp>
      <p:sp>
        <p:nvSpPr>
          <p:cNvPr id="2" name="Text Placeholder 19">
            <a:extLst>
              <a:ext uri="{FF2B5EF4-FFF2-40B4-BE49-F238E27FC236}">
                <a16:creationId xmlns:a16="http://schemas.microsoft.com/office/drawing/2014/main" id="{5DB8748D-66F3-A048-A1BA-A136697A478E}"/>
              </a:ext>
            </a:extLst>
          </p:cNvPr>
          <p:cNvSpPr>
            <a:spLocks noGrp="1"/>
          </p:cNvSpPr>
          <p:nvPr>
            <p:ph type="body" sz="quarter" idx="11" hasCustomPrompt="1"/>
          </p:nvPr>
        </p:nvSpPr>
        <p:spPr>
          <a:xfrm>
            <a:off x="0" y="179425"/>
            <a:ext cx="6010276" cy="518513"/>
          </a:xfrm>
          <a:prstGeom prst="rect">
            <a:avLst/>
          </a:prstGeom>
        </p:spPr>
        <p:txBody>
          <a:bodyPr lIns="365760" tIns="91440" rIns="91440" bIns="0" anchor="ctr" anchorCtr="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550" b="1" i="0">
                <a:solidFill>
                  <a:schemeClr val="bg1"/>
                </a:solidFill>
                <a:latin typeface="Arial Black" panose="020B0604020202020204" pitchFamily="34" charset="0"/>
                <a:cs typeface="Arial Black"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Edit Main Title</a:t>
            </a:r>
          </a:p>
        </p:txBody>
      </p:sp>
    </p:spTree>
    <p:extLst>
      <p:ext uri="{BB962C8B-B14F-4D97-AF65-F5344CB8AC3E}">
        <p14:creationId xmlns:p14="http://schemas.microsoft.com/office/powerpoint/2010/main" val="3178792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2DFA-A52A-9440-998E-E3E89A455363}"/>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2243CD-9017-EE42-AC3E-66F4AB4E5BC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EF8A47-EF77-314A-A130-519BACA90188}"/>
              </a:ext>
            </a:extLst>
          </p:cNvPr>
          <p:cNvSpPr>
            <a:spLocks noGrp="1"/>
          </p:cNvSpPr>
          <p:nvPr>
            <p:ph type="dt" sz="half" idx="10"/>
          </p:nvPr>
        </p:nvSpPr>
        <p:spPr/>
        <p:txBody>
          <a:bodyPr/>
          <a:lstStyle/>
          <a:p>
            <a:fld id="{10045CE4-C1A1-224A-BDC7-4241B7F97001}" type="datetimeFigureOut">
              <a:rPr lang="en-US" smtClean="0"/>
              <a:t>4/21/24</a:t>
            </a:fld>
            <a:endParaRPr lang="en-US" dirty="0"/>
          </a:p>
        </p:txBody>
      </p:sp>
      <p:sp>
        <p:nvSpPr>
          <p:cNvPr id="5" name="Footer Placeholder 4">
            <a:extLst>
              <a:ext uri="{FF2B5EF4-FFF2-40B4-BE49-F238E27FC236}">
                <a16:creationId xmlns:a16="http://schemas.microsoft.com/office/drawing/2014/main" id="{D041BEA5-CAE9-4E4B-8E1E-8646F7101B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423AFC-6102-B14A-9C47-3F73534594A8}"/>
              </a:ext>
            </a:extLst>
          </p:cNvPr>
          <p:cNvSpPr>
            <a:spLocks noGrp="1"/>
          </p:cNvSpPr>
          <p:nvPr>
            <p:ph type="sldNum" sz="quarter" idx="12"/>
          </p:nvPr>
        </p:nvSpPr>
        <p:spPr/>
        <p:txBody>
          <a:bodyPr/>
          <a:lstStyle/>
          <a:p>
            <a:fld id="{4F48B457-D8AF-EE4C-A42E-77B06F86C5B2}" type="slidenum">
              <a:rPr lang="en-US" smtClean="0"/>
              <a:t>‹#›</a:t>
            </a:fld>
            <a:endParaRPr lang="en-US" dirty="0"/>
          </a:p>
        </p:txBody>
      </p:sp>
    </p:spTree>
    <p:extLst>
      <p:ext uri="{BB962C8B-B14F-4D97-AF65-F5344CB8AC3E}">
        <p14:creationId xmlns:p14="http://schemas.microsoft.com/office/powerpoint/2010/main" val="698586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9308F-C5AB-9A44-8BF7-93D1CDFDB2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3D3CB4-74CF-E443-9594-978E23AE90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6A756D-91F8-794E-8768-C31A61B21AC0}"/>
              </a:ext>
            </a:extLst>
          </p:cNvPr>
          <p:cNvSpPr>
            <a:spLocks noGrp="1"/>
          </p:cNvSpPr>
          <p:nvPr>
            <p:ph type="dt" sz="half" idx="10"/>
          </p:nvPr>
        </p:nvSpPr>
        <p:spPr/>
        <p:txBody>
          <a:bodyPr/>
          <a:lstStyle/>
          <a:p>
            <a:fld id="{10045CE4-C1A1-224A-BDC7-4241B7F97001}" type="datetimeFigureOut">
              <a:rPr lang="en-US" smtClean="0"/>
              <a:t>4/21/24</a:t>
            </a:fld>
            <a:endParaRPr lang="en-US" dirty="0"/>
          </a:p>
        </p:txBody>
      </p:sp>
      <p:sp>
        <p:nvSpPr>
          <p:cNvPr id="5" name="Footer Placeholder 4">
            <a:extLst>
              <a:ext uri="{FF2B5EF4-FFF2-40B4-BE49-F238E27FC236}">
                <a16:creationId xmlns:a16="http://schemas.microsoft.com/office/drawing/2014/main" id="{394A7D6A-0543-AD4B-B0A6-547A5A69E1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55B28F-9B1B-954E-9D2C-3B486E7E4197}"/>
              </a:ext>
            </a:extLst>
          </p:cNvPr>
          <p:cNvSpPr>
            <a:spLocks noGrp="1"/>
          </p:cNvSpPr>
          <p:nvPr>
            <p:ph type="sldNum" sz="quarter" idx="12"/>
          </p:nvPr>
        </p:nvSpPr>
        <p:spPr/>
        <p:txBody>
          <a:bodyPr/>
          <a:lstStyle/>
          <a:p>
            <a:fld id="{4F48B457-D8AF-EE4C-A42E-77B06F86C5B2}" type="slidenum">
              <a:rPr lang="en-US" smtClean="0"/>
              <a:t>‹#›</a:t>
            </a:fld>
            <a:endParaRPr lang="en-US" dirty="0"/>
          </a:p>
        </p:txBody>
      </p:sp>
    </p:spTree>
    <p:extLst>
      <p:ext uri="{BB962C8B-B14F-4D97-AF65-F5344CB8AC3E}">
        <p14:creationId xmlns:p14="http://schemas.microsoft.com/office/powerpoint/2010/main" val="104749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FE884-C352-0144-8605-03C787E1216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CD66FE3-A52C-F046-9F47-15C20B8E73C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FC6CBC-CF6D-5C41-9E8D-B78011E1E880}"/>
              </a:ext>
            </a:extLst>
          </p:cNvPr>
          <p:cNvSpPr>
            <a:spLocks noGrp="1"/>
          </p:cNvSpPr>
          <p:nvPr>
            <p:ph type="dt" sz="half" idx="10"/>
          </p:nvPr>
        </p:nvSpPr>
        <p:spPr/>
        <p:txBody>
          <a:bodyPr/>
          <a:lstStyle/>
          <a:p>
            <a:fld id="{F0072B6B-0722-BD40-8E57-08FC06A80B55}" type="datetimeFigureOut">
              <a:rPr lang="en-US" smtClean="0"/>
              <a:t>4/21/24</a:t>
            </a:fld>
            <a:endParaRPr lang="en-US" dirty="0"/>
          </a:p>
        </p:txBody>
      </p:sp>
      <p:sp>
        <p:nvSpPr>
          <p:cNvPr id="5" name="Footer Placeholder 4">
            <a:extLst>
              <a:ext uri="{FF2B5EF4-FFF2-40B4-BE49-F238E27FC236}">
                <a16:creationId xmlns:a16="http://schemas.microsoft.com/office/drawing/2014/main" id="{3185133D-A678-D74E-AFE6-668374F120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AD88C0-D57C-7E46-8B8D-96235E52A87A}"/>
              </a:ext>
            </a:extLst>
          </p:cNvPr>
          <p:cNvSpPr>
            <a:spLocks noGrp="1"/>
          </p:cNvSpPr>
          <p:nvPr>
            <p:ph type="sldNum" sz="quarter" idx="12"/>
          </p:nvPr>
        </p:nvSpPr>
        <p:spPr/>
        <p:txBody>
          <a:bodyPr/>
          <a:lstStyle/>
          <a:p>
            <a:fld id="{A7096746-B8AE-F14D-A8EC-EDC78C335E1A}" type="slidenum">
              <a:rPr lang="en-US" smtClean="0"/>
              <a:t>‹#›</a:t>
            </a:fld>
            <a:endParaRPr lang="en-US" dirty="0"/>
          </a:p>
        </p:txBody>
      </p:sp>
    </p:spTree>
    <p:extLst>
      <p:ext uri="{BB962C8B-B14F-4D97-AF65-F5344CB8AC3E}">
        <p14:creationId xmlns:p14="http://schemas.microsoft.com/office/powerpoint/2010/main" val="2295392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A924E-1065-E846-B206-B07E230E1159}"/>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8892F4-1257-6D47-8D23-0BEDBE48F5E8}"/>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29E9B4-A052-E44B-9724-A88CA4BE9010}"/>
              </a:ext>
            </a:extLst>
          </p:cNvPr>
          <p:cNvSpPr>
            <a:spLocks noGrp="1"/>
          </p:cNvSpPr>
          <p:nvPr>
            <p:ph type="dt" sz="half" idx="10"/>
          </p:nvPr>
        </p:nvSpPr>
        <p:spPr/>
        <p:txBody>
          <a:bodyPr/>
          <a:lstStyle/>
          <a:p>
            <a:fld id="{10045CE4-C1A1-224A-BDC7-4241B7F97001}" type="datetimeFigureOut">
              <a:rPr lang="en-US" smtClean="0"/>
              <a:t>4/21/24</a:t>
            </a:fld>
            <a:endParaRPr lang="en-US" dirty="0"/>
          </a:p>
        </p:txBody>
      </p:sp>
      <p:sp>
        <p:nvSpPr>
          <p:cNvPr id="5" name="Footer Placeholder 4">
            <a:extLst>
              <a:ext uri="{FF2B5EF4-FFF2-40B4-BE49-F238E27FC236}">
                <a16:creationId xmlns:a16="http://schemas.microsoft.com/office/drawing/2014/main" id="{AB9C492B-4E69-7B4E-91B9-0F58BF6178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E45FDA-0376-B34F-BFE6-30A5F6E6B5B5}"/>
              </a:ext>
            </a:extLst>
          </p:cNvPr>
          <p:cNvSpPr>
            <a:spLocks noGrp="1"/>
          </p:cNvSpPr>
          <p:nvPr>
            <p:ph type="sldNum" sz="quarter" idx="12"/>
          </p:nvPr>
        </p:nvSpPr>
        <p:spPr/>
        <p:txBody>
          <a:bodyPr/>
          <a:lstStyle/>
          <a:p>
            <a:fld id="{4F48B457-D8AF-EE4C-A42E-77B06F86C5B2}" type="slidenum">
              <a:rPr lang="en-US" smtClean="0"/>
              <a:t>‹#›</a:t>
            </a:fld>
            <a:endParaRPr lang="en-US" dirty="0"/>
          </a:p>
        </p:txBody>
      </p:sp>
    </p:spTree>
    <p:extLst>
      <p:ext uri="{BB962C8B-B14F-4D97-AF65-F5344CB8AC3E}">
        <p14:creationId xmlns:p14="http://schemas.microsoft.com/office/powerpoint/2010/main" val="2081135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14CDB-E1A7-8548-9204-BC89C39760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F20BD-9234-134D-891A-962AF8B654D9}"/>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5BDC07-0AEE-F64D-A7BE-A14F4641394C}"/>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463E48-5D2A-F042-98CA-FDD06412FE0E}"/>
              </a:ext>
            </a:extLst>
          </p:cNvPr>
          <p:cNvSpPr>
            <a:spLocks noGrp="1"/>
          </p:cNvSpPr>
          <p:nvPr>
            <p:ph type="dt" sz="half" idx="10"/>
          </p:nvPr>
        </p:nvSpPr>
        <p:spPr/>
        <p:txBody>
          <a:bodyPr/>
          <a:lstStyle/>
          <a:p>
            <a:fld id="{10045CE4-C1A1-224A-BDC7-4241B7F97001}" type="datetimeFigureOut">
              <a:rPr lang="en-US" smtClean="0"/>
              <a:t>4/21/24</a:t>
            </a:fld>
            <a:endParaRPr lang="en-US" dirty="0"/>
          </a:p>
        </p:txBody>
      </p:sp>
      <p:sp>
        <p:nvSpPr>
          <p:cNvPr id="6" name="Footer Placeholder 5">
            <a:extLst>
              <a:ext uri="{FF2B5EF4-FFF2-40B4-BE49-F238E27FC236}">
                <a16:creationId xmlns:a16="http://schemas.microsoft.com/office/drawing/2014/main" id="{A228B374-0D99-D341-8AD1-C0CCA907D1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3668184-6191-2944-AA1D-D6AA509B64B9}"/>
              </a:ext>
            </a:extLst>
          </p:cNvPr>
          <p:cNvSpPr>
            <a:spLocks noGrp="1"/>
          </p:cNvSpPr>
          <p:nvPr>
            <p:ph type="sldNum" sz="quarter" idx="12"/>
          </p:nvPr>
        </p:nvSpPr>
        <p:spPr/>
        <p:txBody>
          <a:bodyPr/>
          <a:lstStyle/>
          <a:p>
            <a:fld id="{4F48B457-D8AF-EE4C-A42E-77B06F86C5B2}" type="slidenum">
              <a:rPr lang="en-US" smtClean="0"/>
              <a:t>‹#›</a:t>
            </a:fld>
            <a:endParaRPr lang="en-US" dirty="0"/>
          </a:p>
        </p:txBody>
      </p:sp>
    </p:spTree>
    <p:extLst>
      <p:ext uri="{BB962C8B-B14F-4D97-AF65-F5344CB8AC3E}">
        <p14:creationId xmlns:p14="http://schemas.microsoft.com/office/powerpoint/2010/main" val="287224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5FC3C-6AD9-FD42-AFFC-247FD01EC5F6}"/>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53FBC2-738D-044D-AAF9-A819BBE9F678}"/>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06D509-AF4B-3B41-9D9D-2C3F95AAD827}"/>
              </a:ext>
            </a:extLst>
          </p:cNvPr>
          <p:cNvSpPr>
            <a:spLocks noGrp="1"/>
          </p:cNvSpPr>
          <p:nvPr>
            <p:ph sz="half" idx="2"/>
          </p:nvPr>
        </p:nvSpPr>
        <p:spPr>
          <a:xfrm>
            <a:off x="630238"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E276FC-122F-974D-B685-F98843627CC3}"/>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2AFC4E-E9B6-1A47-8C18-C51806C009F3}"/>
              </a:ext>
            </a:extLst>
          </p:cNvPr>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8272FB-6623-1B4D-8AFF-0C0D5A671280}"/>
              </a:ext>
            </a:extLst>
          </p:cNvPr>
          <p:cNvSpPr>
            <a:spLocks noGrp="1"/>
          </p:cNvSpPr>
          <p:nvPr>
            <p:ph type="dt" sz="half" idx="10"/>
          </p:nvPr>
        </p:nvSpPr>
        <p:spPr/>
        <p:txBody>
          <a:bodyPr/>
          <a:lstStyle/>
          <a:p>
            <a:fld id="{10045CE4-C1A1-224A-BDC7-4241B7F97001}" type="datetimeFigureOut">
              <a:rPr lang="en-US" smtClean="0"/>
              <a:t>4/21/24</a:t>
            </a:fld>
            <a:endParaRPr lang="en-US" dirty="0"/>
          </a:p>
        </p:txBody>
      </p:sp>
      <p:sp>
        <p:nvSpPr>
          <p:cNvPr id="8" name="Footer Placeholder 7">
            <a:extLst>
              <a:ext uri="{FF2B5EF4-FFF2-40B4-BE49-F238E27FC236}">
                <a16:creationId xmlns:a16="http://schemas.microsoft.com/office/drawing/2014/main" id="{7C90DF59-6955-8044-978B-C205F1AEFCB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5EBC5FA-0A8E-FD4A-B73B-73A3272E73E6}"/>
              </a:ext>
            </a:extLst>
          </p:cNvPr>
          <p:cNvSpPr>
            <a:spLocks noGrp="1"/>
          </p:cNvSpPr>
          <p:nvPr>
            <p:ph type="sldNum" sz="quarter" idx="12"/>
          </p:nvPr>
        </p:nvSpPr>
        <p:spPr/>
        <p:txBody>
          <a:bodyPr/>
          <a:lstStyle/>
          <a:p>
            <a:fld id="{4F48B457-D8AF-EE4C-A42E-77B06F86C5B2}" type="slidenum">
              <a:rPr lang="en-US" smtClean="0"/>
              <a:t>‹#›</a:t>
            </a:fld>
            <a:endParaRPr lang="en-US" dirty="0"/>
          </a:p>
        </p:txBody>
      </p:sp>
    </p:spTree>
    <p:extLst>
      <p:ext uri="{BB962C8B-B14F-4D97-AF65-F5344CB8AC3E}">
        <p14:creationId xmlns:p14="http://schemas.microsoft.com/office/powerpoint/2010/main" val="2604953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BAE6D-C41C-4940-A42E-59FB63C9AC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94EACE-535F-CD4B-9A75-D20E0F82702C}"/>
              </a:ext>
            </a:extLst>
          </p:cNvPr>
          <p:cNvSpPr>
            <a:spLocks noGrp="1"/>
          </p:cNvSpPr>
          <p:nvPr>
            <p:ph type="dt" sz="half" idx="10"/>
          </p:nvPr>
        </p:nvSpPr>
        <p:spPr/>
        <p:txBody>
          <a:bodyPr/>
          <a:lstStyle/>
          <a:p>
            <a:fld id="{10045CE4-C1A1-224A-BDC7-4241B7F97001}" type="datetimeFigureOut">
              <a:rPr lang="en-US" smtClean="0"/>
              <a:t>4/21/24</a:t>
            </a:fld>
            <a:endParaRPr lang="en-US" dirty="0"/>
          </a:p>
        </p:txBody>
      </p:sp>
      <p:sp>
        <p:nvSpPr>
          <p:cNvPr id="4" name="Footer Placeholder 3">
            <a:extLst>
              <a:ext uri="{FF2B5EF4-FFF2-40B4-BE49-F238E27FC236}">
                <a16:creationId xmlns:a16="http://schemas.microsoft.com/office/drawing/2014/main" id="{FF6EDBAF-54A8-754F-889D-F09E4750659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68C8BBA-8DA7-4E47-BEDC-FEA01746745E}"/>
              </a:ext>
            </a:extLst>
          </p:cNvPr>
          <p:cNvSpPr>
            <a:spLocks noGrp="1"/>
          </p:cNvSpPr>
          <p:nvPr>
            <p:ph type="sldNum" sz="quarter" idx="12"/>
          </p:nvPr>
        </p:nvSpPr>
        <p:spPr/>
        <p:txBody>
          <a:bodyPr/>
          <a:lstStyle/>
          <a:p>
            <a:fld id="{4F48B457-D8AF-EE4C-A42E-77B06F86C5B2}" type="slidenum">
              <a:rPr lang="en-US" smtClean="0"/>
              <a:t>‹#›</a:t>
            </a:fld>
            <a:endParaRPr lang="en-US" dirty="0"/>
          </a:p>
        </p:txBody>
      </p:sp>
    </p:spTree>
    <p:extLst>
      <p:ext uri="{BB962C8B-B14F-4D97-AF65-F5344CB8AC3E}">
        <p14:creationId xmlns:p14="http://schemas.microsoft.com/office/powerpoint/2010/main" val="2662875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A1D4B3-44CC-464E-A0D9-2E48445898FA}"/>
              </a:ext>
            </a:extLst>
          </p:cNvPr>
          <p:cNvSpPr>
            <a:spLocks noGrp="1"/>
          </p:cNvSpPr>
          <p:nvPr>
            <p:ph type="dt" sz="half" idx="10"/>
          </p:nvPr>
        </p:nvSpPr>
        <p:spPr/>
        <p:txBody>
          <a:bodyPr/>
          <a:lstStyle/>
          <a:p>
            <a:fld id="{10045CE4-C1A1-224A-BDC7-4241B7F97001}" type="datetimeFigureOut">
              <a:rPr lang="en-US" smtClean="0"/>
              <a:t>4/21/24</a:t>
            </a:fld>
            <a:endParaRPr lang="en-US" dirty="0"/>
          </a:p>
        </p:txBody>
      </p:sp>
      <p:sp>
        <p:nvSpPr>
          <p:cNvPr id="3" name="Footer Placeholder 2">
            <a:extLst>
              <a:ext uri="{FF2B5EF4-FFF2-40B4-BE49-F238E27FC236}">
                <a16:creationId xmlns:a16="http://schemas.microsoft.com/office/drawing/2014/main" id="{F4264DE5-0FC1-6B48-835D-966271E1349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D565600-CFA9-6E43-B2C6-D591A451DA56}"/>
              </a:ext>
            </a:extLst>
          </p:cNvPr>
          <p:cNvSpPr>
            <a:spLocks noGrp="1"/>
          </p:cNvSpPr>
          <p:nvPr>
            <p:ph type="sldNum" sz="quarter" idx="12"/>
          </p:nvPr>
        </p:nvSpPr>
        <p:spPr/>
        <p:txBody>
          <a:bodyPr/>
          <a:lstStyle/>
          <a:p>
            <a:fld id="{4F48B457-D8AF-EE4C-A42E-77B06F86C5B2}" type="slidenum">
              <a:rPr lang="en-US" smtClean="0"/>
              <a:t>‹#›</a:t>
            </a:fld>
            <a:endParaRPr lang="en-US" dirty="0"/>
          </a:p>
        </p:txBody>
      </p:sp>
    </p:spTree>
    <p:extLst>
      <p:ext uri="{BB962C8B-B14F-4D97-AF65-F5344CB8AC3E}">
        <p14:creationId xmlns:p14="http://schemas.microsoft.com/office/powerpoint/2010/main" val="2869692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13C0-20AF-A04E-AFBE-76D37D85122F}"/>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A3C034-6832-2D4B-830C-B7D4D84C9C79}"/>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1F5AA6-56EF-B046-9C7F-F694AD2D7C7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D0769E-2DAA-7F40-8004-35F3D4210207}"/>
              </a:ext>
            </a:extLst>
          </p:cNvPr>
          <p:cNvSpPr>
            <a:spLocks noGrp="1"/>
          </p:cNvSpPr>
          <p:nvPr>
            <p:ph type="dt" sz="half" idx="10"/>
          </p:nvPr>
        </p:nvSpPr>
        <p:spPr/>
        <p:txBody>
          <a:bodyPr/>
          <a:lstStyle/>
          <a:p>
            <a:fld id="{10045CE4-C1A1-224A-BDC7-4241B7F97001}" type="datetimeFigureOut">
              <a:rPr lang="en-US" smtClean="0"/>
              <a:t>4/21/24</a:t>
            </a:fld>
            <a:endParaRPr lang="en-US" dirty="0"/>
          </a:p>
        </p:txBody>
      </p:sp>
      <p:sp>
        <p:nvSpPr>
          <p:cNvPr id="6" name="Footer Placeholder 5">
            <a:extLst>
              <a:ext uri="{FF2B5EF4-FFF2-40B4-BE49-F238E27FC236}">
                <a16:creationId xmlns:a16="http://schemas.microsoft.com/office/drawing/2014/main" id="{268417F8-7821-9E44-AD9E-6D5DD1B85D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E9D071-AB06-BD4F-B321-A8B0A18DC035}"/>
              </a:ext>
            </a:extLst>
          </p:cNvPr>
          <p:cNvSpPr>
            <a:spLocks noGrp="1"/>
          </p:cNvSpPr>
          <p:nvPr>
            <p:ph type="sldNum" sz="quarter" idx="12"/>
          </p:nvPr>
        </p:nvSpPr>
        <p:spPr/>
        <p:txBody>
          <a:bodyPr/>
          <a:lstStyle/>
          <a:p>
            <a:fld id="{4F48B457-D8AF-EE4C-A42E-77B06F86C5B2}" type="slidenum">
              <a:rPr lang="en-US" smtClean="0"/>
              <a:t>‹#›</a:t>
            </a:fld>
            <a:endParaRPr lang="en-US" dirty="0"/>
          </a:p>
        </p:txBody>
      </p:sp>
    </p:spTree>
    <p:extLst>
      <p:ext uri="{BB962C8B-B14F-4D97-AF65-F5344CB8AC3E}">
        <p14:creationId xmlns:p14="http://schemas.microsoft.com/office/powerpoint/2010/main" val="1009484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45C3-7175-2346-846D-057F3DC52C0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A5FA1C-B61F-414A-81C9-14542882679F}"/>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E27CE41-5816-C944-B744-1EDD6DF3B96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0FB4CD-B93B-DC49-9A3A-FD00F34C37A5}"/>
              </a:ext>
            </a:extLst>
          </p:cNvPr>
          <p:cNvSpPr>
            <a:spLocks noGrp="1"/>
          </p:cNvSpPr>
          <p:nvPr>
            <p:ph type="dt" sz="half" idx="10"/>
          </p:nvPr>
        </p:nvSpPr>
        <p:spPr/>
        <p:txBody>
          <a:bodyPr/>
          <a:lstStyle/>
          <a:p>
            <a:fld id="{10045CE4-C1A1-224A-BDC7-4241B7F97001}" type="datetimeFigureOut">
              <a:rPr lang="en-US" smtClean="0"/>
              <a:t>4/21/24</a:t>
            </a:fld>
            <a:endParaRPr lang="en-US" dirty="0"/>
          </a:p>
        </p:txBody>
      </p:sp>
      <p:sp>
        <p:nvSpPr>
          <p:cNvPr id="6" name="Footer Placeholder 5">
            <a:extLst>
              <a:ext uri="{FF2B5EF4-FFF2-40B4-BE49-F238E27FC236}">
                <a16:creationId xmlns:a16="http://schemas.microsoft.com/office/drawing/2014/main" id="{1B2F3D4E-4466-AD45-A314-EC1032934B1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5DCFFE8-9CE4-D641-9B5B-FB412A8B380E}"/>
              </a:ext>
            </a:extLst>
          </p:cNvPr>
          <p:cNvSpPr>
            <a:spLocks noGrp="1"/>
          </p:cNvSpPr>
          <p:nvPr>
            <p:ph type="sldNum" sz="quarter" idx="12"/>
          </p:nvPr>
        </p:nvSpPr>
        <p:spPr/>
        <p:txBody>
          <a:bodyPr/>
          <a:lstStyle/>
          <a:p>
            <a:fld id="{4F48B457-D8AF-EE4C-A42E-77B06F86C5B2}" type="slidenum">
              <a:rPr lang="en-US" smtClean="0"/>
              <a:t>‹#›</a:t>
            </a:fld>
            <a:endParaRPr lang="en-US" dirty="0"/>
          </a:p>
        </p:txBody>
      </p:sp>
    </p:spTree>
    <p:extLst>
      <p:ext uri="{BB962C8B-B14F-4D97-AF65-F5344CB8AC3E}">
        <p14:creationId xmlns:p14="http://schemas.microsoft.com/office/powerpoint/2010/main" val="3021596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6A4C-39B0-C34A-97DB-A6824C8EAC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436BA3-9EB7-3541-AC2B-CB822591F70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7254-86AD-7A49-A7D5-141A063F094C}"/>
              </a:ext>
            </a:extLst>
          </p:cNvPr>
          <p:cNvSpPr>
            <a:spLocks noGrp="1"/>
          </p:cNvSpPr>
          <p:nvPr>
            <p:ph type="dt" sz="half" idx="10"/>
          </p:nvPr>
        </p:nvSpPr>
        <p:spPr/>
        <p:txBody>
          <a:bodyPr/>
          <a:lstStyle/>
          <a:p>
            <a:fld id="{10045CE4-C1A1-224A-BDC7-4241B7F97001}" type="datetimeFigureOut">
              <a:rPr lang="en-US" smtClean="0"/>
              <a:t>4/21/24</a:t>
            </a:fld>
            <a:endParaRPr lang="en-US" dirty="0"/>
          </a:p>
        </p:txBody>
      </p:sp>
      <p:sp>
        <p:nvSpPr>
          <p:cNvPr id="5" name="Footer Placeholder 4">
            <a:extLst>
              <a:ext uri="{FF2B5EF4-FFF2-40B4-BE49-F238E27FC236}">
                <a16:creationId xmlns:a16="http://schemas.microsoft.com/office/drawing/2014/main" id="{FB62D70E-59B3-2E4F-B387-6FA52194BE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5514FD-86FA-F84E-BAF5-85B50F46820F}"/>
              </a:ext>
            </a:extLst>
          </p:cNvPr>
          <p:cNvSpPr>
            <a:spLocks noGrp="1"/>
          </p:cNvSpPr>
          <p:nvPr>
            <p:ph type="sldNum" sz="quarter" idx="12"/>
          </p:nvPr>
        </p:nvSpPr>
        <p:spPr/>
        <p:txBody>
          <a:bodyPr/>
          <a:lstStyle/>
          <a:p>
            <a:fld id="{4F48B457-D8AF-EE4C-A42E-77B06F86C5B2}" type="slidenum">
              <a:rPr lang="en-US" smtClean="0"/>
              <a:t>‹#›</a:t>
            </a:fld>
            <a:endParaRPr lang="en-US" dirty="0"/>
          </a:p>
        </p:txBody>
      </p:sp>
    </p:spTree>
    <p:extLst>
      <p:ext uri="{BB962C8B-B14F-4D97-AF65-F5344CB8AC3E}">
        <p14:creationId xmlns:p14="http://schemas.microsoft.com/office/powerpoint/2010/main" val="3811574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34D805-9909-1F42-9BE6-E5DBBE8A5B04}"/>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0C05CD-4D60-3242-A9D0-39847E76C913}"/>
              </a:ext>
            </a:extLst>
          </p:cNvPr>
          <p:cNvSpPr>
            <a:spLocks noGrp="1"/>
          </p:cNvSpPr>
          <p:nvPr>
            <p:ph type="body" orient="vert" idx="1"/>
          </p:nvPr>
        </p:nvSpPr>
        <p:spPr>
          <a:xfrm>
            <a:off x="628650" y="274638"/>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92EC9-10FC-BA41-8617-6A4E37B8CC03}"/>
              </a:ext>
            </a:extLst>
          </p:cNvPr>
          <p:cNvSpPr>
            <a:spLocks noGrp="1"/>
          </p:cNvSpPr>
          <p:nvPr>
            <p:ph type="dt" sz="half" idx="10"/>
          </p:nvPr>
        </p:nvSpPr>
        <p:spPr/>
        <p:txBody>
          <a:bodyPr/>
          <a:lstStyle/>
          <a:p>
            <a:fld id="{10045CE4-C1A1-224A-BDC7-4241B7F97001}" type="datetimeFigureOut">
              <a:rPr lang="en-US" smtClean="0"/>
              <a:t>4/21/24</a:t>
            </a:fld>
            <a:endParaRPr lang="en-US" dirty="0"/>
          </a:p>
        </p:txBody>
      </p:sp>
      <p:sp>
        <p:nvSpPr>
          <p:cNvPr id="5" name="Footer Placeholder 4">
            <a:extLst>
              <a:ext uri="{FF2B5EF4-FFF2-40B4-BE49-F238E27FC236}">
                <a16:creationId xmlns:a16="http://schemas.microsoft.com/office/drawing/2014/main" id="{82B2B31B-6366-9345-9DEA-47EC54CDA4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5AF0EC-DA40-564D-9AF8-B48748BB1218}"/>
              </a:ext>
            </a:extLst>
          </p:cNvPr>
          <p:cNvSpPr>
            <a:spLocks noGrp="1"/>
          </p:cNvSpPr>
          <p:nvPr>
            <p:ph type="sldNum" sz="quarter" idx="12"/>
          </p:nvPr>
        </p:nvSpPr>
        <p:spPr/>
        <p:txBody>
          <a:bodyPr/>
          <a:lstStyle/>
          <a:p>
            <a:fld id="{4F48B457-D8AF-EE4C-A42E-77B06F86C5B2}" type="slidenum">
              <a:rPr lang="en-US" smtClean="0"/>
              <a:t>‹#›</a:t>
            </a:fld>
            <a:endParaRPr lang="en-US" dirty="0"/>
          </a:p>
        </p:txBody>
      </p:sp>
    </p:spTree>
    <p:extLst>
      <p:ext uri="{BB962C8B-B14F-4D97-AF65-F5344CB8AC3E}">
        <p14:creationId xmlns:p14="http://schemas.microsoft.com/office/powerpoint/2010/main" val="3180315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6547A-589B-B845-9EF7-A382B13056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69678C-FA0A-874A-9D78-303520EC275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1BDF3-614D-B14A-BE6B-AB424039D45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12E09D-60DA-744C-B639-52C043F19E8C}"/>
              </a:ext>
            </a:extLst>
          </p:cNvPr>
          <p:cNvSpPr>
            <a:spLocks noGrp="1"/>
          </p:cNvSpPr>
          <p:nvPr>
            <p:ph type="dt" sz="half" idx="10"/>
          </p:nvPr>
        </p:nvSpPr>
        <p:spPr/>
        <p:txBody>
          <a:bodyPr/>
          <a:lstStyle/>
          <a:p>
            <a:fld id="{F0072B6B-0722-BD40-8E57-08FC06A80B55}" type="datetimeFigureOut">
              <a:rPr lang="en-US" smtClean="0"/>
              <a:t>4/21/24</a:t>
            </a:fld>
            <a:endParaRPr lang="en-US" dirty="0"/>
          </a:p>
        </p:txBody>
      </p:sp>
      <p:sp>
        <p:nvSpPr>
          <p:cNvPr id="6" name="Footer Placeholder 5">
            <a:extLst>
              <a:ext uri="{FF2B5EF4-FFF2-40B4-BE49-F238E27FC236}">
                <a16:creationId xmlns:a16="http://schemas.microsoft.com/office/drawing/2014/main" id="{8F618E5F-1AA9-A84E-97CD-B6DCD51125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28256E-C8EB-6544-BC3A-1EBBC44F4E15}"/>
              </a:ext>
            </a:extLst>
          </p:cNvPr>
          <p:cNvSpPr>
            <a:spLocks noGrp="1"/>
          </p:cNvSpPr>
          <p:nvPr>
            <p:ph type="sldNum" sz="quarter" idx="12"/>
          </p:nvPr>
        </p:nvSpPr>
        <p:spPr/>
        <p:txBody>
          <a:bodyPr/>
          <a:lstStyle/>
          <a:p>
            <a:fld id="{A7096746-B8AE-F14D-A8EC-EDC78C335E1A}" type="slidenum">
              <a:rPr lang="en-US" smtClean="0"/>
              <a:t>‹#›</a:t>
            </a:fld>
            <a:endParaRPr lang="en-US" dirty="0"/>
          </a:p>
        </p:txBody>
      </p:sp>
    </p:spTree>
    <p:extLst>
      <p:ext uri="{BB962C8B-B14F-4D97-AF65-F5344CB8AC3E}">
        <p14:creationId xmlns:p14="http://schemas.microsoft.com/office/powerpoint/2010/main" val="259996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7B08-65A2-364C-847C-B72DB4E9E51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F3D5BA-BA97-E548-90E9-0E7A6AAA670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AB72BC1-F055-3B47-8E66-EAC2B5672C5A}"/>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73414E-A5FE-AB4D-A2D4-D6E0A825FCE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6810709-BDFE-FA4B-9D9A-CB6F8D8C77A3}"/>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E4A1F6-35BE-0744-9F98-73EDDD31D18C}"/>
              </a:ext>
            </a:extLst>
          </p:cNvPr>
          <p:cNvSpPr>
            <a:spLocks noGrp="1"/>
          </p:cNvSpPr>
          <p:nvPr>
            <p:ph type="dt" sz="half" idx="10"/>
          </p:nvPr>
        </p:nvSpPr>
        <p:spPr/>
        <p:txBody>
          <a:bodyPr/>
          <a:lstStyle/>
          <a:p>
            <a:fld id="{F0072B6B-0722-BD40-8E57-08FC06A80B55}" type="datetimeFigureOut">
              <a:rPr lang="en-US" smtClean="0"/>
              <a:t>4/21/24</a:t>
            </a:fld>
            <a:endParaRPr lang="en-US" dirty="0"/>
          </a:p>
        </p:txBody>
      </p:sp>
      <p:sp>
        <p:nvSpPr>
          <p:cNvPr id="8" name="Footer Placeholder 7">
            <a:extLst>
              <a:ext uri="{FF2B5EF4-FFF2-40B4-BE49-F238E27FC236}">
                <a16:creationId xmlns:a16="http://schemas.microsoft.com/office/drawing/2014/main" id="{F3B1A14F-0824-7C45-AAC9-646C1FA52D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3ADD8FC-54DB-9146-8CD5-8F797C161CEE}"/>
              </a:ext>
            </a:extLst>
          </p:cNvPr>
          <p:cNvSpPr>
            <a:spLocks noGrp="1"/>
          </p:cNvSpPr>
          <p:nvPr>
            <p:ph type="sldNum" sz="quarter" idx="12"/>
          </p:nvPr>
        </p:nvSpPr>
        <p:spPr/>
        <p:txBody>
          <a:bodyPr/>
          <a:lstStyle/>
          <a:p>
            <a:fld id="{A7096746-B8AE-F14D-A8EC-EDC78C335E1A}" type="slidenum">
              <a:rPr lang="en-US" smtClean="0"/>
              <a:t>‹#›</a:t>
            </a:fld>
            <a:endParaRPr lang="en-US" dirty="0"/>
          </a:p>
        </p:txBody>
      </p:sp>
    </p:spTree>
    <p:extLst>
      <p:ext uri="{BB962C8B-B14F-4D97-AF65-F5344CB8AC3E}">
        <p14:creationId xmlns:p14="http://schemas.microsoft.com/office/powerpoint/2010/main" val="1678406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8E3E-6277-084B-B7E4-4A7B63009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4D390B-7A87-1647-912C-9D7A5254574E}"/>
              </a:ext>
            </a:extLst>
          </p:cNvPr>
          <p:cNvSpPr>
            <a:spLocks noGrp="1"/>
          </p:cNvSpPr>
          <p:nvPr>
            <p:ph type="dt" sz="half" idx="10"/>
          </p:nvPr>
        </p:nvSpPr>
        <p:spPr/>
        <p:txBody>
          <a:bodyPr/>
          <a:lstStyle/>
          <a:p>
            <a:fld id="{F0072B6B-0722-BD40-8E57-08FC06A80B55}" type="datetimeFigureOut">
              <a:rPr lang="en-US" smtClean="0"/>
              <a:t>4/21/24</a:t>
            </a:fld>
            <a:endParaRPr lang="en-US" dirty="0"/>
          </a:p>
        </p:txBody>
      </p:sp>
      <p:sp>
        <p:nvSpPr>
          <p:cNvPr id="4" name="Footer Placeholder 3">
            <a:extLst>
              <a:ext uri="{FF2B5EF4-FFF2-40B4-BE49-F238E27FC236}">
                <a16:creationId xmlns:a16="http://schemas.microsoft.com/office/drawing/2014/main" id="{CB32BE6C-733C-F541-91BC-C2112735E1D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F2EE184-E7A7-E84E-B9E7-CD62C3825DCA}"/>
              </a:ext>
            </a:extLst>
          </p:cNvPr>
          <p:cNvSpPr>
            <a:spLocks noGrp="1"/>
          </p:cNvSpPr>
          <p:nvPr>
            <p:ph type="sldNum" sz="quarter" idx="12"/>
          </p:nvPr>
        </p:nvSpPr>
        <p:spPr/>
        <p:txBody>
          <a:bodyPr/>
          <a:lstStyle/>
          <a:p>
            <a:fld id="{A7096746-B8AE-F14D-A8EC-EDC78C335E1A}" type="slidenum">
              <a:rPr lang="en-US" smtClean="0"/>
              <a:t>‹#›</a:t>
            </a:fld>
            <a:endParaRPr lang="en-US" dirty="0"/>
          </a:p>
        </p:txBody>
      </p:sp>
    </p:spTree>
    <p:extLst>
      <p:ext uri="{BB962C8B-B14F-4D97-AF65-F5344CB8AC3E}">
        <p14:creationId xmlns:p14="http://schemas.microsoft.com/office/powerpoint/2010/main" val="26401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4B5A04-BC02-2043-9594-C1DE247538AA}"/>
              </a:ext>
            </a:extLst>
          </p:cNvPr>
          <p:cNvSpPr>
            <a:spLocks noGrp="1"/>
          </p:cNvSpPr>
          <p:nvPr>
            <p:ph type="dt" sz="half" idx="10"/>
          </p:nvPr>
        </p:nvSpPr>
        <p:spPr/>
        <p:txBody>
          <a:bodyPr/>
          <a:lstStyle/>
          <a:p>
            <a:fld id="{F0072B6B-0722-BD40-8E57-08FC06A80B55}" type="datetimeFigureOut">
              <a:rPr lang="en-US" smtClean="0"/>
              <a:t>4/21/24</a:t>
            </a:fld>
            <a:endParaRPr lang="en-US" dirty="0"/>
          </a:p>
        </p:txBody>
      </p:sp>
      <p:sp>
        <p:nvSpPr>
          <p:cNvPr id="3" name="Footer Placeholder 2">
            <a:extLst>
              <a:ext uri="{FF2B5EF4-FFF2-40B4-BE49-F238E27FC236}">
                <a16:creationId xmlns:a16="http://schemas.microsoft.com/office/drawing/2014/main" id="{BFB5AE17-AE90-7646-A8AA-08B4D1A75ED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9FCFFD7-4D52-0844-86A5-DDF6AB981CF7}"/>
              </a:ext>
            </a:extLst>
          </p:cNvPr>
          <p:cNvSpPr>
            <a:spLocks noGrp="1"/>
          </p:cNvSpPr>
          <p:nvPr>
            <p:ph type="sldNum" sz="quarter" idx="12"/>
          </p:nvPr>
        </p:nvSpPr>
        <p:spPr/>
        <p:txBody>
          <a:bodyPr/>
          <a:lstStyle/>
          <a:p>
            <a:fld id="{A7096746-B8AE-F14D-A8EC-EDC78C335E1A}" type="slidenum">
              <a:rPr lang="en-US" smtClean="0"/>
              <a:t>‹#›</a:t>
            </a:fld>
            <a:endParaRPr lang="en-US" dirty="0"/>
          </a:p>
        </p:txBody>
      </p:sp>
    </p:spTree>
    <p:extLst>
      <p:ext uri="{BB962C8B-B14F-4D97-AF65-F5344CB8AC3E}">
        <p14:creationId xmlns:p14="http://schemas.microsoft.com/office/powerpoint/2010/main" val="165173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962A-0B75-A347-B421-8BC1929FDD4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AF60737-FF04-5A45-B616-5FF89EC54C2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FA89EB-190D-4848-87EB-D26D1D70FE4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AA8CFC6-D3C3-974A-9883-E6F5D801B724}"/>
              </a:ext>
            </a:extLst>
          </p:cNvPr>
          <p:cNvSpPr>
            <a:spLocks noGrp="1"/>
          </p:cNvSpPr>
          <p:nvPr>
            <p:ph type="dt" sz="half" idx="10"/>
          </p:nvPr>
        </p:nvSpPr>
        <p:spPr/>
        <p:txBody>
          <a:bodyPr/>
          <a:lstStyle/>
          <a:p>
            <a:fld id="{F0072B6B-0722-BD40-8E57-08FC06A80B55}" type="datetimeFigureOut">
              <a:rPr lang="en-US" smtClean="0"/>
              <a:t>4/21/24</a:t>
            </a:fld>
            <a:endParaRPr lang="en-US" dirty="0"/>
          </a:p>
        </p:txBody>
      </p:sp>
      <p:sp>
        <p:nvSpPr>
          <p:cNvPr id="6" name="Footer Placeholder 5">
            <a:extLst>
              <a:ext uri="{FF2B5EF4-FFF2-40B4-BE49-F238E27FC236}">
                <a16:creationId xmlns:a16="http://schemas.microsoft.com/office/drawing/2014/main" id="{28872E07-DD88-5142-8D93-9F68F9DCBD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48C2B6-466B-A74C-BA54-F8FE6F42D6AD}"/>
              </a:ext>
            </a:extLst>
          </p:cNvPr>
          <p:cNvSpPr>
            <a:spLocks noGrp="1"/>
          </p:cNvSpPr>
          <p:nvPr>
            <p:ph type="sldNum" sz="quarter" idx="12"/>
          </p:nvPr>
        </p:nvSpPr>
        <p:spPr/>
        <p:txBody>
          <a:bodyPr/>
          <a:lstStyle/>
          <a:p>
            <a:fld id="{A7096746-B8AE-F14D-A8EC-EDC78C335E1A}" type="slidenum">
              <a:rPr lang="en-US" smtClean="0"/>
              <a:t>‹#›</a:t>
            </a:fld>
            <a:endParaRPr lang="en-US" dirty="0"/>
          </a:p>
        </p:txBody>
      </p:sp>
    </p:spTree>
    <p:extLst>
      <p:ext uri="{BB962C8B-B14F-4D97-AF65-F5344CB8AC3E}">
        <p14:creationId xmlns:p14="http://schemas.microsoft.com/office/powerpoint/2010/main" val="933601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54982-F420-6C4A-B1ED-E0322DCE3A5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D13476C-8C65-B941-AFC6-4BDC8D61B6C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9EACF1C6-419C-9946-B73A-74BD031EC47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4948F94-6667-E34F-A586-25A333043A3F}"/>
              </a:ext>
            </a:extLst>
          </p:cNvPr>
          <p:cNvSpPr>
            <a:spLocks noGrp="1"/>
          </p:cNvSpPr>
          <p:nvPr>
            <p:ph type="dt" sz="half" idx="10"/>
          </p:nvPr>
        </p:nvSpPr>
        <p:spPr/>
        <p:txBody>
          <a:bodyPr/>
          <a:lstStyle/>
          <a:p>
            <a:fld id="{F0072B6B-0722-BD40-8E57-08FC06A80B55}" type="datetimeFigureOut">
              <a:rPr lang="en-US" smtClean="0"/>
              <a:t>4/21/24</a:t>
            </a:fld>
            <a:endParaRPr lang="en-US" dirty="0"/>
          </a:p>
        </p:txBody>
      </p:sp>
      <p:sp>
        <p:nvSpPr>
          <p:cNvPr id="6" name="Footer Placeholder 5">
            <a:extLst>
              <a:ext uri="{FF2B5EF4-FFF2-40B4-BE49-F238E27FC236}">
                <a16:creationId xmlns:a16="http://schemas.microsoft.com/office/drawing/2014/main" id="{257D84D9-E1EC-4041-8DD4-699CC2FCF7E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33087D4-5068-E448-967E-B0B63EF68116}"/>
              </a:ext>
            </a:extLst>
          </p:cNvPr>
          <p:cNvSpPr>
            <a:spLocks noGrp="1"/>
          </p:cNvSpPr>
          <p:nvPr>
            <p:ph type="sldNum" sz="quarter" idx="12"/>
          </p:nvPr>
        </p:nvSpPr>
        <p:spPr/>
        <p:txBody>
          <a:bodyPr/>
          <a:lstStyle/>
          <a:p>
            <a:fld id="{A7096746-B8AE-F14D-A8EC-EDC78C335E1A}" type="slidenum">
              <a:rPr lang="en-US" smtClean="0"/>
              <a:t>‹#›</a:t>
            </a:fld>
            <a:endParaRPr lang="en-US" dirty="0"/>
          </a:p>
        </p:txBody>
      </p:sp>
    </p:spTree>
    <p:extLst>
      <p:ext uri="{BB962C8B-B14F-4D97-AF65-F5344CB8AC3E}">
        <p14:creationId xmlns:p14="http://schemas.microsoft.com/office/powerpoint/2010/main" val="2178460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FA16E6-5104-0445-8CBA-CC6AEDBED0A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961EF05-2575-6E47-AA65-685E09A9734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5147858-4BDB-D748-BCAF-69CBF832211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Arial" panose="020B0604020202020204" pitchFamily="34" charset="0"/>
              </a:defRPr>
            </a:lvl1pPr>
          </a:lstStyle>
          <a:p>
            <a:fld id="{F0072B6B-0722-BD40-8E57-08FC06A80B55}" type="datetimeFigureOut">
              <a:rPr lang="en-US" smtClean="0"/>
              <a:pPr/>
              <a:t>4/21/24</a:t>
            </a:fld>
            <a:endParaRPr lang="en-US" dirty="0"/>
          </a:p>
        </p:txBody>
      </p:sp>
      <p:sp>
        <p:nvSpPr>
          <p:cNvPr id="5" name="Footer Placeholder 4">
            <a:extLst>
              <a:ext uri="{FF2B5EF4-FFF2-40B4-BE49-F238E27FC236}">
                <a16:creationId xmlns:a16="http://schemas.microsoft.com/office/drawing/2014/main" id="{945B385E-87E3-884A-A49D-179E5579658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4DA5AA01-93D1-854C-BD98-ADFCD387D4A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Arial" panose="020B0604020202020204" pitchFamily="34" charset="0"/>
              </a:defRPr>
            </a:lvl1pPr>
          </a:lstStyle>
          <a:p>
            <a:fld id="{A7096746-B8AE-F14D-A8EC-EDC78C335E1A}" type="slidenum">
              <a:rPr lang="en-US" smtClean="0"/>
              <a:pPr/>
              <a:t>‹#›</a:t>
            </a:fld>
            <a:endParaRPr lang="en-US" dirty="0"/>
          </a:p>
        </p:txBody>
      </p:sp>
    </p:spTree>
    <p:extLst>
      <p:ext uri="{BB962C8B-B14F-4D97-AF65-F5344CB8AC3E}">
        <p14:creationId xmlns:p14="http://schemas.microsoft.com/office/powerpoint/2010/main" val="400617873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688" r:id="rId12"/>
    <p:sldLayoutId id="2147483680" r:id="rId13"/>
    <p:sldLayoutId id="2147483683" r:id="rId14"/>
    <p:sldLayoutId id="2147483682" r:id="rId15"/>
    <p:sldLayoutId id="2147483681" r:id="rId16"/>
    <p:sldLayoutId id="2147483692" r:id="rId17"/>
    <p:sldLayoutId id="2147483694" r:id="rId18"/>
    <p:sldLayoutId id="2147483684" r:id="rId19"/>
    <p:sldLayoutId id="2147483685" r:id="rId20"/>
    <p:sldLayoutId id="2147483758" r:id="rId21"/>
    <p:sldLayoutId id="2147483764" r:id="rId22"/>
    <p:sldLayoutId id="2147483780" r:id="rId23"/>
    <p:sldLayoutId id="2147483781" r:id="rId24"/>
    <p:sldLayoutId id="2147483782" r:id="rId25"/>
    <p:sldLayoutId id="2147483784" r:id="rId26"/>
    <p:sldLayoutId id="2147483785" r:id="rId27"/>
  </p:sldLayoutIdLst>
  <p:transition spd="slow">
    <p:fade/>
  </p:transition>
  <p:txStyles>
    <p:title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00FEB4-69EC-6946-A107-BD1625188F4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733515B-6AA2-2B44-99C9-9C9EFB136D1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E559AC-7B55-574A-A2FD-ED536CA40494}"/>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10045CE4-C1A1-224A-BDC7-4241B7F97001}" type="datetimeFigureOut">
              <a:rPr lang="en-US" smtClean="0"/>
              <a:pPr/>
              <a:t>4/21/24</a:t>
            </a:fld>
            <a:endParaRPr lang="en-US" dirty="0"/>
          </a:p>
        </p:txBody>
      </p:sp>
      <p:sp>
        <p:nvSpPr>
          <p:cNvPr id="5" name="Footer Placeholder 4">
            <a:extLst>
              <a:ext uri="{FF2B5EF4-FFF2-40B4-BE49-F238E27FC236}">
                <a16:creationId xmlns:a16="http://schemas.microsoft.com/office/drawing/2014/main" id="{F4913CFD-86E4-644D-8ECF-EE0D80A2CCB4}"/>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01E3045D-6A12-A24E-BC3F-535C89A63FDF}"/>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4F48B457-D8AF-EE4C-A42E-77B06F86C5B2}" type="slidenum">
              <a:rPr lang="en-US" smtClean="0"/>
              <a:pPr/>
              <a:t>‹#›</a:t>
            </a:fld>
            <a:endParaRPr lang="en-US" dirty="0"/>
          </a:p>
        </p:txBody>
      </p:sp>
    </p:spTree>
    <p:extLst>
      <p:ext uri="{BB962C8B-B14F-4D97-AF65-F5344CB8AC3E}">
        <p14:creationId xmlns:p14="http://schemas.microsoft.com/office/powerpoint/2010/main" val="329809083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7.xml"/><Relationship Id="rId1" Type="http://schemas.openxmlformats.org/officeDocument/2006/relationships/tags" Target="../tags/tag3.xml"/><Relationship Id="rId5" Type="http://schemas.openxmlformats.org/officeDocument/2006/relationships/chart" Target="../charts/char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oleObject" Target="../embeddings/oleObject3.bin"/><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3.emf"/><Relationship Id="rId9" Type="http://schemas.openxmlformats.org/officeDocument/2006/relationships/image" Target="../media/image42.jpe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54.png"/><Relationship Id="rId4" Type="http://schemas.openxmlformats.org/officeDocument/2006/relationships/image" Target="../media/image33.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slideLayout" Target="../slideLayouts/slideLayout23.xml"/><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1.emf"/><Relationship Id="rId11" Type="http://schemas.openxmlformats.org/officeDocument/2006/relationships/image" Target="../media/image66.png"/><Relationship Id="rId5" Type="http://schemas.openxmlformats.org/officeDocument/2006/relationships/oleObject" Target="../embeddings/oleObject5.bin"/><Relationship Id="rId10" Type="http://schemas.openxmlformats.org/officeDocument/2006/relationships/image" Target="../media/image65.svg"/><Relationship Id="rId4" Type="http://schemas.openxmlformats.org/officeDocument/2006/relationships/notesSlide" Target="../notesSlides/notesSlide13.xml"/><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71.png"/><Relationship Id="rId5" Type="http://schemas.openxmlformats.org/officeDocument/2006/relationships/image" Target="../media/image33.emf"/><Relationship Id="rId4" Type="http://schemas.openxmlformats.org/officeDocument/2006/relationships/oleObject" Target="../embeddings/oleObject6.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slideLayout" Target="../slideLayouts/slideLayout23.xml"/><Relationship Id="rId7" Type="http://schemas.openxmlformats.org/officeDocument/2006/relationships/image" Target="../media/image62.png"/><Relationship Id="rId12" Type="http://schemas.openxmlformats.org/officeDocument/2006/relationships/image" Target="../media/image73.sv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61.emf"/><Relationship Id="rId11" Type="http://schemas.openxmlformats.org/officeDocument/2006/relationships/image" Target="../media/image72.png"/><Relationship Id="rId5" Type="http://schemas.openxmlformats.org/officeDocument/2006/relationships/oleObject" Target="../embeddings/oleObject7.bin"/><Relationship Id="rId10" Type="http://schemas.openxmlformats.org/officeDocument/2006/relationships/image" Target="../media/image65.svg"/><Relationship Id="rId4" Type="http://schemas.openxmlformats.org/officeDocument/2006/relationships/notesSlide" Target="../notesSlides/notesSlide18.xml"/><Relationship Id="rId9"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76.png"/><Relationship Id="rId4" Type="http://schemas.openxmlformats.org/officeDocument/2006/relationships/image" Target="../media/image33.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3550285"/>
            <a:ext cx="5968349" cy="1580488"/>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124339" y="3720733"/>
            <a:ext cx="914400" cy="0"/>
          </a:xfrm>
          <a:prstGeom prst="line">
            <a:avLst/>
          </a:prstGeom>
          <a:ln w="28575">
            <a:solidFill>
              <a:srgbClr val="991B1E"/>
            </a:solidFill>
          </a:ln>
        </p:spPr>
        <p:style>
          <a:lnRef idx="1">
            <a:schemeClr val="accent1"/>
          </a:lnRef>
          <a:fillRef idx="0">
            <a:schemeClr val="accent1"/>
          </a:fillRef>
          <a:effectRef idx="0">
            <a:schemeClr val="accent1"/>
          </a:effectRef>
          <a:fontRef idx="minor">
            <a:schemeClr val="tx1"/>
          </a:fontRef>
        </p:style>
      </p:cxnSp>
      <p:pic>
        <p:nvPicPr>
          <p:cNvPr id="6" name="Picture 5" descr="A person and person in a white coat&#10;&#10;Description automatically generated">
            <a:extLst>
              <a:ext uri="{FF2B5EF4-FFF2-40B4-BE49-F238E27FC236}">
                <a16:creationId xmlns:a16="http://schemas.microsoft.com/office/drawing/2014/main" id="{78410FBD-267C-EF77-3738-52192797F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 y="0"/>
            <a:ext cx="9148947" cy="4653869"/>
          </a:xfrm>
          <a:prstGeom prst="rect">
            <a:avLst/>
          </a:prstGeom>
        </p:spPr>
      </p:pic>
      <p:sp>
        <p:nvSpPr>
          <p:cNvPr id="7" name="Rectangle 6">
            <a:extLst>
              <a:ext uri="{FF2B5EF4-FFF2-40B4-BE49-F238E27FC236}">
                <a16:creationId xmlns:a16="http://schemas.microsoft.com/office/drawing/2014/main" id="{C65879A7-5BD7-616E-34C0-23F6F9A1EA23}"/>
              </a:ext>
            </a:extLst>
          </p:cNvPr>
          <p:cNvSpPr/>
          <p:nvPr/>
        </p:nvSpPr>
        <p:spPr>
          <a:xfrm>
            <a:off x="0" y="3563012"/>
            <a:ext cx="5968349" cy="1580488"/>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24339" y="3838111"/>
            <a:ext cx="5844010" cy="1292662"/>
          </a:xfrm>
          <a:prstGeom prst="rect">
            <a:avLst/>
          </a:prstGeom>
          <a:noFill/>
        </p:spPr>
        <p:txBody>
          <a:bodyPr wrap="square" lIns="0" tIns="0" rIns="0" bIns="0" rtlCol="0">
            <a:spAutoFit/>
          </a:bodyPr>
          <a:lstStyle/>
          <a:p>
            <a:r>
              <a:rPr lang="en-US" sz="2400" b="1" dirty="0">
                <a:solidFill>
                  <a:schemeClr val="tx1">
                    <a:lumMod val="65000"/>
                    <a:lumOff val="35000"/>
                  </a:schemeClr>
                </a:solidFill>
              </a:rPr>
              <a:t>Empowering Our Workforce to Create the Meaningful Work Environments They Seek</a:t>
            </a:r>
            <a:br>
              <a:rPr lang="en-US" sz="1800" b="1" dirty="0">
                <a:solidFill>
                  <a:schemeClr val="tx1">
                    <a:lumMod val="65000"/>
                    <a:lumOff val="35000"/>
                  </a:schemeClr>
                </a:solidFill>
              </a:rPr>
            </a:br>
            <a:r>
              <a:rPr lang="en-US" sz="1800" b="1" dirty="0">
                <a:solidFill>
                  <a:schemeClr val="tx1">
                    <a:lumMod val="65000"/>
                    <a:lumOff val="35000"/>
                  </a:schemeClr>
                </a:solidFill>
              </a:rPr>
              <a:t> </a:t>
            </a:r>
            <a:endParaRPr lang="en-US" sz="1800" dirty="0">
              <a:solidFill>
                <a:schemeClr val="tx1">
                  <a:lumMod val="65000"/>
                  <a:lumOff val="35000"/>
                </a:schemeClr>
              </a:solidFill>
            </a:endParaRPr>
          </a:p>
          <a:p>
            <a:r>
              <a:rPr lang="en-US" sz="1800" cap="all" spc="50" dirty="0">
                <a:solidFill>
                  <a:srgbClr val="AD0003"/>
                </a:solidFill>
                <a:latin typeface="Lato Black" panose="020F0A02020204030203" pitchFamily="34" charset="0"/>
              </a:rPr>
              <a:t>Becker’s Healthcare 14</a:t>
            </a:r>
            <a:r>
              <a:rPr lang="en-US" sz="1800" cap="all" spc="50" baseline="30000" dirty="0">
                <a:solidFill>
                  <a:srgbClr val="AD0003"/>
                </a:solidFill>
                <a:latin typeface="Lato Black" panose="020F0A02020204030203" pitchFamily="34" charset="0"/>
              </a:rPr>
              <a:t>th</a:t>
            </a:r>
            <a:r>
              <a:rPr lang="en-US" sz="1800" cap="all" spc="50" dirty="0">
                <a:solidFill>
                  <a:srgbClr val="AD0003"/>
                </a:solidFill>
                <a:latin typeface="Lato Black" panose="020F0A02020204030203" pitchFamily="34" charset="0"/>
              </a:rPr>
              <a:t> annual Meeting</a:t>
            </a:r>
          </a:p>
        </p:txBody>
      </p:sp>
      <p:cxnSp>
        <p:nvCxnSpPr>
          <p:cNvPr id="8" name="Straight Connector 7">
            <a:extLst>
              <a:ext uri="{FF2B5EF4-FFF2-40B4-BE49-F238E27FC236}">
                <a16:creationId xmlns:a16="http://schemas.microsoft.com/office/drawing/2014/main" id="{00B56EDA-BB8F-760E-2612-8F08053655C6}"/>
              </a:ext>
            </a:extLst>
          </p:cNvPr>
          <p:cNvCxnSpPr/>
          <p:nvPr/>
        </p:nvCxnSpPr>
        <p:spPr>
          <a:xfrm>
            <a:off x="124339" y="3747080"/>
            <a:ext cx="914400" cy="0"/>
          </a:xfrm>
          <a:prstGeom prst="line">
            <a:avLst/>
          </a:prstGeom>
          <a:ln w="28575">
            <a:solidFill>
              <a:srgbClr val="AD000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18771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1B048F-ED43-8859-5336-ECD2D548AE87}"/>
              </a:ext>
            </a:extLst>
          </p:cNvPr>
          <p:cNvSpPr txBox="1"/>
          <p:nvPr/>
        </p:nvSpPr>
        <p:spPr>
          <a:xfrm>
            <a:off x="460153" y="1400772"/>
            <a:ext cx="4569043" cy="2964608"/>
          </a:xfrm>
          <a:prstGeom prst="rect">
            <a:avLst/>
          </a:prstGeom>
        </p:spPr>
        <p:txBody>
          <a:bodyPr vert="horz" lIns="91440" tIns="45720" rIns="91440" bIns="45720" rtlCol="0" anchor="t">
            <a:normAutofit/>
          </a:bodyPr>
          <a:lstStyle/>
          <a:p>
            <a:pPr defTabSz="914400">
              <a:lnSpc>
                <a:spcPct val="90000"/>
              </a:lnSpc>
              <a:spcAft>
                <a:spcPts val="600"/>
              </a:spcAft>
            </a:pPr>
            <a:r>
              <a:rPr lang="en-US" sz="1800" b="0" i="0" strike="noStrike" dirty="0">
                <a:effectLst/>
              </a:rPr>
              <a:t>“In fact, research  shows that meaningfulness is more important to us than any other aspect of our jobs — including pay and rewards, opportunities for promotion, and working conditions. </a:t>
            </a:r>
            <a:r>
              <a:rPr lang="en-US" sz="1800" b="1" i="0" strike="noStrike" dirty="0">
                <a:effectLst/>
              </a:rPr>
              <a:t>When we experience our work as meaningful, we’re more engaged, committed, and satisfied. When we don’t, we’re more willing to quit,  and this is especially true for younger workers.”</a:t>
            </a:r>
            <a:endParaRPr lang="en-US" sz="1800" b="1" dirty="0"/>
          </a:p>
          <a:p>
            <a:pPr indent="-228600" defTabSz="914400">
              <a:lnSpc>
                <a:spcPct val="90000"/>
              </a:lnSpc>
              <a:spcAft>
                <a:spcPts val="600"/>
              </a:spcAft>
              <a:buFont typeface="Arial" panose="020B0604020202020204" pitchFamily="34" charset="0"/>
              <a:buChar char="•"/>
            </a:pPr>
            <a:endParaRPr lang="en-US" sz="1500" dirty="0"/>
          </a:p>
        </p:txBody>
      </p:sp>
      <p:pic>
        <p:nvPicPr>
          <p:cNvPr id="4" name="Picture 3" descr="A black text on a white background&#10;&#10;Description automatically generated">
            <a:extLst>
              <a:ext uri="{FF2B5EF4-FFF2-40B4-BE49-F238E27FC236}">
                <a16:creationId xmlns:a16="http://schemas.microsoft.com/office/drawing/2014/main" id="{3480E14D-7CBB-0825-D795-FB29D1DA5B25}"/>
              </a:ext>
            </a:extLst>
          </p:cNvPr>
          <p:cNvPicPr>
            <a:picLocks noChangeAspect="1"/>
          </p:cNvPicPr>
          <p:nvPr/>
        </p:nvPicPr>
        <p:blipFill rotWithShape="1">
          <a:blip r:embed="rId3">
            <a:extLst>
              <a:ext uri="{28A0092B-C50C-407E-A947-70E740481C1C}">
                <a14:useLocalDpi xmlns:a14="http://schemas.microsoft.com/office/drawing/2010/main" val="0"/>
              </a:ext>
            </a:extLst>
          </a:blip>
          <a:srcRect r="3237" b="3"/>
          <a:stretch/>
        </p:blipFill>
        <p:spPr>
          <a:xfrm>
            <a:off x="5471704" y="650910"/>
            <a:ext cx="3015070" cy="1919855"/>
          </a:xfrm>
          <a:prstGeom prst="rect">
            <a:avLst/>
          </a:prstGeom>
        </p:spPr>
      </p:pic>
      <p:pic>
        <p:nvPicPr>
          <p:cNvPr id="3" name="Picture 2" descr="A person sitting in a chair with a lamp and paper clips&#10;&#10;Description automatically generated">
            <a:extLst>
              <a:ext uri="{FF2B5EF4-FFF2-40B4-BE49-F238E27FC236}">
                <a16:creationId xmlns:a16="http://schemas.microsoft.com/office/drawing/2014/main" id="{CB4115A0-0058-A1E7-ABE2-AC995FAA184D}"/>
              </a:ext>
            </a:extLst>
          </p:cNvPr>
          <p:cNvPicPr>
            <a:picLocks noChangeAspect="1"/>
          </p:cNvPicPr>
          <p:nvPr/>
        </p:nvPicPr>
        <p:blipFill rotWithShape="1">
          <a:blip r:embed="rId4">
            <a:extLst>
              <a:ext uri="{28A0092B-C50C-407E-A947-70E740481C1C}">
                <a14:useLocalDpi xmlns:a14="http://schemas.microsoft.com/office/drawing/2010/main" val="0"/>
              </a:ext>
            </a:extLst>
          </a:blip>
          <a:srcRect t="30617" r="4" b="4"/>
          <a:stretch/>
        </p:blipFill>
        <p:spPr>
          <a:xfrm>
            <a:off x="5471704" y="2564157"/>
            <a:ext cx="3015070" cy="1887934"/>
          </a:xfrm>
          <a:prstGeom prst="rect">
            <a:avLst/>
          </a:prstGeom>
        </p:spPr>
      </p:pic>
      <p:cxnSp>
        <p:nvCxnSpPr>
          <p:cNvPr id="2" name="Straight Connector 1">
            <a:extLst>
              <a:ext uri="{FF2B5EF4-FFF2-40B4-BE49-F238E27FC236}">
                <a16:creationId xmlns:a16="http://schemas.microsoft.com/office/drawing/2014/main" id="{EF79BE6B-C20A-19A4-6CFD-AA43C1F5BAB8}"/>
              </a:ext>
            </a:extLst>
          </p:cNvPr>
          <p:cNvCxnSpPr>
            <a:cxnSpLocks/>
          </p:cNvCxnSpPr>
          <p:nvPr/>
        </p:nvCxnSpPr>
        <p:spPr>
          <a:xfrm>
            <a:off x="5029196" y="1153426"/>
            <a:ext cx="0" cy="296491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292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A319D1-063A-7677-19AD-CB8E0136D223}"/>
              </a:ext>
            </a:extLst>
          </p:cNvPr>
          <p:cNvSpPr txBox="1"/>
          <p:nvPr/>
        </p:nvSpPr>
        <p:spPr>
          <a:xfrm>
            <a:off x="1131377" y="2974241"/>
            <a:ext cx="6282348" cy="1754326"/>
          </a:xfrm>
          <a:prstGeom prst="rect">
            <a:avLst/>
          </a:prstGeom>
          <a:solidFill>
            <a:schemeClr val="bg2"/>
          </a:solidFill>
        </p:spPr>
        <p:txBody>
          <a:bodyPr wrap="square" rtlCol="0">
            <a:spAutoFit/>
          </a:bodyPr>
          <a:lstStyle/>
          <a:p>
            <a:r>
              <a:rPr lang="en-US" sz="1800" b="1" dirty="0">
                <a:solidFill>
                  <a:schemeClr val="bg1"/>
                </a:solidFill>
                <a:effectLst/>
              </a:rPr>
              <a:t>Work is meaningful when we:</a:t>
            </a:r>
          </a:p>
          <a:p>
            <a:endParaRPr lang="en-US" sz="1800" dirty="0">
              <a:solidFill>
                <a:schemeClr val="bg1"/>
              </a:solidFill>
              <a:effectLst/>
            </a:endParaRPr>
          </a:p>
          <a:p>
            <a:pPr marL="628650" lvl="1" indent="-285750">
              <a:buFont typeface="Arial" panose="020B0604020202020204" pitchFamily="34" charset="0"/>
              <a:buChar char="•"/>
            </a:pPr>
            <a:r>
              <a:rPr lang="en-US" sz="1800" b="0" i="0" u="none" strike="noStrike" dirty="0">
                <a:solidFill>
                  <a:schemeClr val="bg1"/>
                </a:solidFill>
                <a:effectLst/>
              </a:rPr>
              <a:t>Feel we’re contributing to something that matters</a:t>
            </a:r>
          </a:p>
          <a:p>
            <a:pPr marL="628650" lvl="1" indent="-285750">
              <a:buFont typeface="Arial" panose="020B0604020202020204" pitchFamily="34" charset="0"/>
              <a:buChar char="•"/>
            </a:pPr>
            <a:r>
              <a:rPr lang="en-US" sz="1800" b="0" i="0" u="none" strike="noStrike" dirty="0">
                <a:solidFill>
                  <a:schemeClr val="bg1"/>
                </a:solidFill>
                <a:effectLst/>
              </a:rPr>
              <a:t>Are given challenging opportunities to grow and improve our skills</a:t>
            </a:r>
          </a:p>
          <a:p>
            <a:pPr marL="628650" lvl="1" indent="-285750">
              <a:buFont typeface="Arial" panose="020B0604020202020204" pitchFamily="34" charset="0"/>
              <a:buChar char="•"/>
            </a:pPr>
            <a:r>
              <a:rPr lang="en-US" sz="1800" b="0" i="0" u="none" strike="noStrike" dirty="0">
                <a:solidFill>
                  <a:schemeClr val="bg1"/>
                </a:solidFill>
                <a:effectLst/>
              </a:rPr>
              <a:t>Experience belonging as part of a community</a:t>
            </a:r>
          </a:p>
        </p:txBody>
      </p:sp>
      <p:pic>
        <p:nvPicPr>
          <p:cNvPr id="6" name="Picture 5" descr="A black and white logo&#10;&#10;Description automatically generated">
            <a:extLst>
              <a:ext uri="{FF2B5EF4-FFF2-40B4-BE49-F238E27FC236}">
                <a16:creationId xmlns:a16="http://schemas.microsoft.com/office/drawing/2014/main" id="{E285E83D-1705-17B9-46DD-B4EDB86F6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377" y="504043"/>
            <a:ext cx="2107339" cy="401074"/>
          </a:xfrm>
          <a:prstGeom prst="rect">
            <a:avLst/>
          </a:prstGeom>
        </p:spPr>
      </p:pic>
      <p:pic>
        <p:nvPicPr>
          <p:cNvPr id="8" name="Picture 7" descr="A white background with black text&#10;&#10;Description automatically generated">
            <a:extLst>
              <a:ext uri="{FF2B5EF4-FFF2-40B4-BE49-F238E27FC236}">
                <a16:creationId xmlns:a16="http://schemas.microsoft.com/office/drawing/2014/main" id="{B3E6FF13-7145-F8D0-E22C-FFC61D270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77" y="1029668"/>
            <a:ext cx="5430326" cy="1697468"/>
          </a:xfrm>
          <a:prstGeom prst="rect">
            <a:avLst/>
          </a:prstGeom>
        </p:spPr>
      </p:pic>
    </p:spTree>
    <p:extLst>
      <p:ext uri="{BB962C8B-B14F-4D97-AF65-F5344CB8AC3E}">
        <p14:creationId xmlns:p14="http://schemas.microsoft.com/office/powerpoint/2010/main" val="4184532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F6AE-CE9E-5F48-897A-AC280710D18B}"/>
              </a:ext>
            </a:extLst>
          </p:cNvPr>
          <p:cNvSpPr>
            <a:spLocks noGrp="1"/>
          </p:cNvSpPr>
          <p:nvPr>
            <p:ph type="title"/>
          </p:nvPr>
        </p:nvSpPr>
        <p:spPr>
          <a:xfrm>
            <a:off x="291243" y="2860809"/>
            <a:ext cx="4044272" cy="1656012"/>
          </a:xfrm>
          <a:solidFill>
            <a:schemeClr val="bg2"/>
          </a:solidFill>
        </p:spPr>
        <p:txBody>
          <a:bodyPr>
            <a:normAutofit/>
          </a:bodyPr>
          <a:lstStyle/>
          <a:p>
            <a:r>
              <a:rPr lang="en-US" sz="2000" dirty="0">
                <a:solidFill>
                  <a:schemeClr val="bg1"/>
                </a:solidFill>
                <a:latin typeface="+mn-lt"/>
              </a:rPr>
              <a:t>What can we, as healthcare leaders, do to ensure this optimism holds and meaningful work opportunities are more readily available?</a:t>
            </a:r>
            <a:endParaRPr lang="en-US" sz="2800" dirty="0">
              <a:solidFill>
                <a:schemeClr val="bg1"/>
              </a:solidFill>
              <a:latin typeface="+mn-lt"/>
            </a:endParaRPr>
          </a:p>
        </p:txBody>
      </p:sp>
      <p:sp>
        <p:nvSpPr>
          <p:cNvPr id="3" name="Title 1">
            <a:extLst>
              <a:ext uri="{FF2B5EF4-FFF2-40B4-BE49-F238E27FC236}">
                <a16:creationId xmlns:a16="http://schemas.microsoft.com/office/drawing/2014/main" id="{9BB24F89-4B09-369E-5F15-5AD58AB821D3}"/>
              </a:ext>
            </a:extLst>
          </p:cNvPr>
          <p:cNvSpPr txBox="1">
            <a:spLocks/>
          </p:cNvSpPr>
          <p:nvPr/>
        </p:nvSpPr>
        <p:spPr>
          <a:xfrm>
            <a:off x="74580" y="129593"/>
            <a:ext cx="4821967" cy="9941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600" dirty="0"/>
              <a:t>Good News: Optimism is Returning</a:t>
            </a:r>
          </a:p>
        </p:txBody>
      </p:sp>
      <p:sp>
        <p:nvSpPr>
          <p:cNvPr id="6" name="Content Placeholder 2">
            <a:extLst>
              <a:ext uri="{FF2B5EF4-FFF2-40B4-BE49-F238E27FC236}">
                <a16:creationId xmlns:a16="http://schemas.microsoft.com/office/drawing/2014/main" id="{383D83B5-2AC6-8073-CF87-E98806573A8F}"/>
              </a:ext>
            </a:extLst>
          </p:cNvPr>
          <p:cNvSpPr txBox="1">
            <a:spLocks/>
          </p:cNvSpPr>
          <p:nvPr/>
        </p:nvSpPr>
        <p:spPr>
          <a:xfrm>
            <a:off x="291243" y="1053707"/>
            <a:ext cx="3956212" cy="1228985"/>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3 in 5 healthcare workers said they are optimistic about the future of the industry</a:t>
            </a:r>
          </a:p>
          <a:p>
            <a:r>
              <a:rPr lang="en-US" sz="1800" dirty="0"/>
              <a:t>3 in 5 said they have mostly been able to handle the stressors of work experienced in the last six months</a:t>
            </a:r>
          </a:p>
          <a:p>
            <a:pPr marL="0" indent="0">
              <a:buNone/>
            </a:pPr>
            <a:endParaRPr lang="en-US" dirty="0"/>
          </a:p>
        </p:txBody>
      </p:sp>
      <p:sp>
        <p:nvSpPr>
          <p:cNvPr id="7" name="TextBox 6">
            <a:extLst>
              <a:ext uri="{FF2B5EF4-FFF2-40B4-BE49-F238E27FC236}">
                <a16:creationId xmlns:a16="http://schemas.microsoft.com/office/drawing/2014/main" id="{1FA756BE-53F3-4178-A9BD-3CEB2B3021A8}"/>
              </a:ext>
            </a:extLst>
          </p:cNvPr>
          <p:cNvSpPr txBox="1"/>
          <p:nvPr/>
        </p:nvSpPr>
        <p:spPr>
          <a:xfrm>
            <a:off x="291243" y="4852325"/>
            <a:ext cx="4408294" cy="246221"/>
          </a:xfrm>
          <a:prstGeom prst="rect">
            <a:avLst/>
          </a:prstGeom>
          <a:noFill/>
        </p:spPr>
        <p:txBody>
          <a:bodyPr wrap="square" rtlCol="0">
            <a:spAutoFit/>
          </a:bodyPr>
          <a:lstStyle/>
          <a:p>
            <a:r>
              <a:rPr lang="en-US" sz="1000" dirty="0"/>
              <a:t>Source: American Hospital Association, </a:t>
            </a:r>
            <a:r>
              <a:rPr lang="en-US" sz="1000" i="1" dirty="0"/>
              <a:t>2024 Health Care Workforce Scan</a:t>
            </a:r>
          </a:p>
        </p:txBody>
      </p:sp>
      <p:pic>
        <p:nvPicPr>
          <p:cNvPr id="14" name="Picture 13" descr="A doctor holding a drawing of a person&#10;&#10;Description automatically generated">
            <a:extLst>
              <a:ext uri="{FF2B5EF4-FFF2-40B4-BE49-F238E27FC236}">
                <a16:creationId xmlns:a16="http://schemas.microsoft.com/office/drawing/2014/main" id="{8A09ECF1-153D-2933-C6A1-7B84041BC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566" y="0"/>
            <a:ext cx="4221024" cy="5143500"/>
          </a:xfrm>
          <a:prstGeom prst="rect">
            <a:avLst/>
          </a:prstGeom>
        </p:spPr>
      </p:pic>
      <p:cxnSp>
        <p:nvCxnSpPr>
          <p:cNvPr id="4" name="Straight Connector 3">
            <a:extLst>
              <a:ext uri="{FF2B5EF4-FFF2-40B4-BE49-F238E27FC236}">
                <a16:creationId xmlns:a16="http://schemas.microsoft.com/office/drawing/2014/main" id="{458B6B29-E539-8D64-A3B4-B34763676338}"/>
              </a:ext>
            </a:extLst>
          </p:cNvPr>
          <p:cNvCxnSpPr>
            <a:cxnSpLocks/>
          </p:cNvCxnSpPr>
          <p:nvPr/>
        </p:nvCxnSpPr>
        <p:spPr>
          <a:xfrm>
            <a:off x="4597259" y="1153426"/>
            <a:ext cx="0" cy="296491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099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37B87-AFBE-8041-B037-A07399471D48}"/>
              </a:ext>
            </a:extLst>
          </p:cNvPr>
          <p:cNvSpPr>
            <a:spLocks noGrp="1"/>
          </p:cNvSpPr>
          <p:nvPr>
            <p:ph type="title"/>
          </p:nvPr>
        </p:nvSpPr>
        <p:spPr>
          <a:xfrm>
            <a:off x="457199" y="1562380"/>
            <a:ext cx="8229601" cy="1566678"/>
          </a:xfrm>
        </p:spPr>
        <p:txBody>
          <a:bodyPr anchor="ctr">
            <a:normAutofit/>
          </a:bodyPr>
          <a:lstStyle/>
          <a:p>
            <a:pPr>
              <a:spcAft>
                <a:spcPts val="450"/>
              </a:spcAft>
            </a:pPr>
            <a:r>
              <a:rPr lang="en-US" altLang="en-US" dirty="0">
                <a:ea typeface="ＭＳ Ｐゴシック" panose="020B0600070205080204" pitchFamily="34" charset="-128"/>
              </a:rPr>
              <a:t>Keck Medicine of USC: </a:t>
            </a:r>
            <a:br>
              <a:rPr lang="en-US" altLang="en-US" dirty="0">
                <a:ea typeface="ＭＳ Ｐゴシック" panose="020B0600070205080204" pitchFamily="34" charset="-128"/>
              </a:rPr>
            </a:br>
            <a:r>
              <a:rPr lang="en-US" altLang="en-US" dirty="0">
                <a:ea typeface="ＭＳ Ｐゴシック" panose="020B0600070205080204" pitchFamily="34" charset="-128"/>
              </a:rPr>
              <a:t>Creating a Culture of Purpose</a:t>
            </a:r>
          </a:p>
        </p:txBody>
      </p:sp>
    </p:spTree>
    <p:extLst>
      <p:ext uri="{BB962C8B-B14F-4D97-AF65-F5344CB8AC3E}">
        <p14:creationId xmlns:p14="http://schemas.microsoft.com/office/powerpoint/2010/main" val="3641054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Freeform: Shape 428">
            <a:extLst>
              <a:ext uri="{FF2B5EF4-FFF2-40B4-BE49-F238E27FC236}">
                <a16:creationId xmlns:a16="http://schemas.microsoft.com/office/drawing/2014/main" id="{3CA3757F-271B-4D31-B5E9-C91DA716058E}"/>
              </a:ext>
            </a:extLst>
          </p:cNvPr>
          <p:cNvSpPr/>
          <p:nvPr/>
        </p:nvSpPr>
        <p:spPr>
          <a:xfrm>
            <a:off x="2415438" y="1331249"/>
            <a:ext cx="5635073" cy="2911786"/>
          </a:xfrm>
          <a:custGeom>
            <a:avLst/>
            <a:gdLst>
              <a:gd name="connsiteX0" fmla="*/ 0 w 8515205"/>
              <a:gd name="connsiteY0" fmla="*/ 0 h 4533348"/>
              <a:gd name="connsiteX1" fmla="*/ 6596885 w 8515205"/>
              <a:gd name="connsiteY1" fmla="*/ 0 h 4533348"/>
              <a:gd name="connsiteX2" fmla="*/ 6596886 w 8515205"/>
              <a:gd name="connsiteY2" fmla="*/ 0 h 4533348"/>
              <a:gd name="connsiteX3" fmla="*/ 6610604 w 8515205"/>
              <a:gd name="connsiteY3" fmla="*/ 0 h 4533348"/>
              <a:gd name="connsiteX4" fmla="*/ 6610604 w 8515205"/>
              <a:gd name="connsiteY4" fmla="*/ 693 h 4533348"/>
              <a:gd name="connsiteX5" fmla="*/ 6719474 w 8515205"/>
              <a:gd name="connsiteY5" fmla="*/ 6190 h 4533348"/>
              <a:gd name="connsiteX6" fmla="*/ 7795869 w 8515205"/>
              <a:gd name="connsiteY6" fmla="*/ 1198984 h 4533348"/>
              <a:gd name="connsiteX7" fmla="*/ 6719474 w 8515205"/>
              <a:gd name="connsiteY7" fmla="*/ 2391778 h 4533348"/>
              <a:gd name="connsiteX8" fmla="*/ 6610603 w 8515205"/>
              <a:gd name="connsiteY8" fmla="*/ 2397275 h 4533348"/>
              <a:gd name="connsiteX9" fmla="*/ 6610603 w 8515205"/>
              <a:gd name="connsiteY9" fmla="*/ 2398726 h 4533348"/>
              <a:gd name="connsiteX10" fmla="*/ 1605528 w 8515205"/>
              <a:gd name="connsiteY10" fmla="*/ 2398726 h 4533348"/>
              <a:gd name="connsiteX11" fmla="*/ 1605528 w 8515205"/>
              <a:gd name="connsiteY11" fmla="*/ 2399037 h 4533348"/>
              <a:gd name="connsiteX12" fmla="*/ 670201 w 8515205"/>
              <a:gd name="connsiteY12" fmla="*/ 3334364 h 4533348"/>
              <a:gd name="connsiteX13" fmla="*/ 1509896 w 8515205"/>
              <a:gd name="connsiteY13" fmla="*/ 4264862 h 4533348"/>
              <a:gd name="connsiteX14" fmla="*/ 1603607 w 8515205"/>
              <a:gd name="connsiteY14" fmla="*/ 4269594 h 4533348"/>
              <a:gd name="connsiteX15" fmla="*/ 8515205 w 8515205"/>
              <a:gd name="connsiteY15" fmla="*/ 4269594 h 4533348"/>
              <a:gd name="connsiteX16" fmla="*/ 8515205 w 8515205"/>
              <a:gd name="connsiteY16" fmla="*/ 4533347 h 4533348"/>
              <a:gd name="connsiteX17" fmla="*/ 1605528 w 8515205"/>
              <a:gd name="connsiteY17" fmla="*/ 4533347 h 4533348"/>
              <a:gd name="connsiteX18" fmla="*/ 1605528 w 8515205"/>
              <a:gd name="connsiteY18" fmla="*/ 4533348 h 4533348"/>
              <a:gd name="connsiteX19" fmla="*/ 1605510 w 8515205"/>
              <a:gd name="connsiteY19" fmla="*/ 4533347 h 4533348"/>
              <a:gd name="connsiteX20" fmla="*/ 1600200 w 8515205"/>
              <a:gd name="connsiteY20" fmla="*/ 4533347 h 4533348"/>
              <a:gd name="connsiteX21" fmla="*/ 1600200 w 8515205"/>
              <a:gd name="connsiteY21" fmla="*/ 4533079 h 4533348"/>
              <a:gd name="connsiteX22" fmla="*/ 1482939 w 8515205"/>
              <a:gd name="connsiteY22" fmla="*/ 4527158 h 4533348"/>
              <a:gd name="connsiteX23" fmla="*/ 406544 w 8515205"/>
              <a:gd name="connsiteY23" fmla="*/ 3334364 h 4533348"/>
              <a:gd name="connsiteX24" fmla="*/ 1482939 w 8515205"/>
              <a:gd name="connsiteY24" fmla="*/ 2141570 h 4533348"/>
              <a:gd name="connsiteX25" fmla="*/ 1600199 w 8515205"/>
              <a:gd name="connsiteY25" fmla="*/ 2135649 h 4533348"/>
              <a:gd name="connsiteX26" fmla="*/ 1600199 w 8515205"/>
              <a:gd name="connsiteY26" fmla="*/ 2135380 h 4533348"/>
              <a:gd name="connsiteX27" fmla="*/ 1605528 w 8515205"/>
              <a:gd name="connsiteY27" fmla="*/ 2135380 h 4533348"/>
              <a:gd name="connsiteX28" fmla="*/ 6596885 w 8515205"/>
              <a:gd name="connsiteY28" fmla="*/ 2135380 h 4533348"/>
              <a:gd name="connsiteX29" fmla="*/ 6596885 w 8515205"/>
              <a:gd name="connsiteY29" fmla="*/ 2134311 h 4533348"/>
              <a:gd name="connsiteX30" fmla="*/ 7532212 w 8515205"/>
              <a:gd name="connsiteY30" fmla="*/ 1198984 h 4533348"/>
              <a:gd name="connsiteX31" fmla="*/ 6596885 w 8515205"/>
              <a:gd name="connsiteY31" fmla="*/ 263657 h 4533348"/>
              <a:gd name="connsiteX32" fmla="*/ 6596885 w 8515205"/>
              <a:gd name="connsiteY32" fmla="*/ 263346 h 4533348"/>
              <a:gd name="connsiteX33" fmla="*/ 0 w 8515205"/>
              <a:gd name="connsiteY33" fmla="*/ 263346 h 453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515205" h="4533348">
                <a:moveTo>
                  <a:pt x="0" y="0"/>
                </a:moveTo>
                <a:lnTo>
                  <a:pt x="6596885" y="0"/>
                </a:lnTo>
                <a:lnTo>
                  <a:pt x="6596886" y="0"/>
                </a:lnTo>
                <a:lnTo>
                  <a:pt x="6610604" y="0"/>
                </a:lnTo>
                <a:lnTo>
                  <a:pt x="6610604" y="693"/>
                </a:lnTo>
                <a:lnTo>
                  <a:pt x="6719474" y="6190"/>
                </a:lnTo>
                <a:cubicBezTo>
                  <a:pt x="7324070" y="67590"/>
                  <a:pt x="7795869" y="578189"/>
                  <a:pt x="7795869" y="1198984"/>
                </a:cubicBezTo>
                <a:cubicBezTo>
                  <a:pt x="7795869" y="1819779"/>
                  <a:pt x="7324070" y="2330378"/>
                  <a:pt x="6719474" y="2391778"/>
                </a:cubicBezTo>
                <a:lnTo>
                  <a:pt x="6610603" y="2397275"/>
                </a:lnTo>
                <a:lnTo>
                  <a:pt x="6610603" y="2398726"/>
                </a:lnTo>
                <a:lnTo>
                  <a:pt x="1605528" y="2398726"/>
                </a:lnTo>
                <a:lnTo>
                  <a:pt x="1605528" y="2399037"/>
                </a:lnTo>
                <a:cubicBezTo>
                  <a:pt x="1088961" y="2399037"/>
                  <a:pt x="670201" y="2817797"/>
                  <a:pt x="670201" y="3334364"/>
                </a:cubicBezTo>
                <a:cubicBezTo>
                  <a:pt x="670201" y="3818645"/>
                  <a:pt x="1038252" y="4216964"/>
                  <a:pt x="1509896" y="4264862"/>
                </a:cubicBezTo>
                <a:lnTo>
                  <a:pt x="1603607" y="4269594"/>
                </a:lnTo>
                <a:lnTo>
                  <a:pt x="8515205" y="4269594"/>
                </a:lnTo>
                <a:lnTo>
                  <a:pt x="8515205" y="4533347"/>
                </a:lnTo>
                <a:lnTo>
                  <a:pt x="1605528" y="4533347"/>
                </a:lnTo>
                <a:lnTo>
                  <a:pt x="1605528" y="4533348"/>
                </a:lnTo>
                <a:lnTo>
                  <a:pt x="1605510" y="4533347"/>
                </a:lnTo>
                <a:lnTo>
                  <a:pt x="1600200" y="4533347"/>
                </a:lnTo>
                <a:lnTo>
                  <a:pt x="1600200" y="4533079"/>
                </a:lnTo>
                <a:lnTo>
                  <a:pt x="1482939" y="4527158"/>
                </a:lnTo>
                <a:cubicBezTo>
                  <a:pt x="878343" y="4465758"/>
                  <a:pt x="406544" y="3955158"/>
                  <a:pt x="406544" y="3334364"/>
                </a:cubicBezTo>
                <a:cubicBezTo>
                  <a:pt x="406544" y="2713569"/>
                  <a:pt x="878343" y="2202970"/>
                  <a:pt x="1482939" y="2141570"/>
                </a:cubicBezTo>
                <a:lnTo>
                  <a:pt x="1600199" y="2135649"/>
                </a:lnTo>
                <a:lnTo>
                  <a:pt x="1600199" y="2135380"/>
                </a:lnTo>
                <a:lnTo>
                  <a:pt x="1605528" y="2135380"/>
                </a:lnTo>
                <a:lnTo>
                  <a:pt x="6596885" y="2135380"/>
                </a:lnTo>
                <a:lnTo>
                  <a:pt x="6596885" y="2134311"/>
                </a:lnTo>
                <a:cubicBezTo>
                  <a:pt x="7113452" y="2134311"/>
                  <a:pt x="7532212" y="1715551"/>
                  <a:pt x="7532212" y="1198984"/>
                </a:cubicBezTo>
                <a:cubicBezTo>
                  <a:pt x="7532212" y="682417"/>
                  <a:pt x="7113452" y="263657"/>
                  <a:pt x="6596885" y="263657"/>
                </a:cubicBezTo>
                <a:lnTo>
                  <a:pt x="6596885" y="263346"/>
                </a:lnTo>
                <a:lnTo>
                  <a:pt x="0" y="26334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dirty="0"/>
          </a:p>
        </p:txBody>
      </p:sp>
      <p:sp>
        <p:nvSpPr>
          <p:cNvPr id="479" name="Oval 478">
            <a:extLst>
              <a:ext uri="{FF2B5EF4-FFF2-40B4-BE49-F238E27FC236}">
                <a16:creationId xmlns:a16="http://schemas.microsoft.com/office/drawing/2014/main" id="{58C51CE7-3BF8-45D7-97FC-269D064EFE47}"/>
              </a:ext>
            </a:extLst>
          </p:cNvPr>
          <p:cNvSpPr/>
          <p:nvPr/>
        </p:nvSpPr>
        <p:spPr>
          <a:xfrm>
            <a:off x="1323280" y="1038919"/>
            <a:ext cx="1313503" cy="1261176"/>
          </a:xfrm>
          <a:prstGeom prst="ellipse">
            <a:avLst/>
          </a:prstGeom>
          <a:solidFill>
            <a:srgbClr val="AD0003"/>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IN" sz="1200" dirty="0"/>
              <a:t>Keck Medicine</a:t>
            </a:r>
            <a:br>
              <a:rPr lang="en-IN" sz="1200" dirty="0"/>
            </a:br>
            <a:r>
              <a:rPr lang="en-IN" sz="1200" dirty="0"/>
              <a:t> of USC</a:t>
            </a:r>
          </a:p>
          <a:p>
            <a:pPr algn="ctr"/>
            <a:r>
              <a:rPr lang="en-IN" sz="1200" dirty="0"/>
              <a:t>formed </a:t>
            </a:r>
          </a:p>
          <a:p>
            <a:pPr algn="ctr"/>
            <a:r>
              <a:rPr lang="en-IN" sz="1200" dirty="0"/>
              <a:t>2009</a:t>
            </a:r>
          </a:p>
        </p:txBody>
      </p:sp>
      <p:sp>
        <p:nvSpPr>
          <p:cNvPr id="489" name="TextBox 488">
            <a:extLst>
              <a:ext uri="{FF2B5EF4-FFF2-40B4-BE49-F238E27FC236}">
                <a16:creationId xmlns:a16="http://schemas.microsoft.com/office/drawing/2014/main" id="{AC9D6F4A-37DA-433B-A22C-F87C87AEE6A8}"/>
              </a:ext>
            </a:extLst>
          </p:cNvPr>
          <p:cNvSpPr txBox="1"/>
          <p:nvPr/>
        </p:nvSpPr>
        <p:spPr>
          <a:xfrm>
            <a:off x="4314818" y="1983935"/>
            <a:ext cx="1311664" cy="323165"/>
          </a:xfrm>
          <a:prstGeom prst="rect">
            <a:avLst/>
          </a:prstGeom>
          <a:noFill/>
        </p:spPr>
        <p:txBody>
          <a:bodyPr wrap="square" lIns="0" tIns="0" rIns="0" bIns="0" rtlCol="0">
            <a:spAutoFit/>
          </a:bodyPr>
          <a:lstStyle/>
          <a:p>
            <a:r>
              <a:rPr lang="en-US" sz="1050" b="1" kern="0" dirty="0">
                <a:solidFill>
                  <a:schemeClr val="tx1">
                    <a:lumMod val="65000"/>
                    <a:lumOff val="35000"/>
                  </a:schemeClr>
                </a:solidFill>
                <a:cs typeface="Arial" pitchFamily="34" charset="0"/>
              </a:rPr>
              <a:t>Awarded Nurse Magnet Status </a:t>
            </a:r>
          </a:p>
        </p:txBody>
      </p:sp>
      <p:sp>
        <p:nvSpPr>
          <p:cNvPr id="490" name="TextBox 489">
            <a:extLst>
              <a:ext uri="{FF2B5EF4-FFF2-40B4-BE49-F238E27FC236}">
                <a16:creationId xmlns:a16="http://schemas.microsoft.com/office/drawing/2014/main" id="{287B240E-EB47-4CDF-8AA4-4D2046C12311}"/>
              </a:ext>
            </a:extLst>
          </p:cNvPr>
          <p:cNvSpPr txBox="1"/>
          <p:nvPr/>
        </p:nvSpPr>
        <p:spPr>
          <a:xfrm>
            <a:off x="4146033" y="1788875"/>
            <a:ext cx="1208486" cy="161583"/>
          </a:xfrm>
          <a:prstGeom prst="rect">
            <a:avLst/>
          </a:prstGeom>
          <a:noFill/>
        </p:spPr>
        <p:txBody>
          <a:bodyPr wrap="square" lIns="0" tIns="0" rIns="0" bIns="0" rtlCol="0" anchor="b">
            <a:spAutoFit/>
          </a:bodyPr>
          <a:lstStyle/>
          <a:p>
            <a:pPr algn="ctr"/>
            <a:r>
              <a:rPr lang="en-US" sz="1050" b="1" kern="0" dirty="0">
                <a:solidFill>
                  <a:schemeClr val="tx1">
                    <a:lumMod val="75000"/>
                    <a:lumOff val="25000"/>
                  </a:schemeClr>
                </a:solidFill>
                <a:latin typeface="Arial" pitchFamily="34" charset="0"/>
                <a:cs typeface="Arial" pitchFamily="34" charset="0"/>
              </a:rPr>
              <a:t>2018</a:t>
            </a:r>
          </a:p>
        </p:txBody>
      </p:sp>
      <p:sp>
        <p:nvSpPr>
          <p:cNvPr id="497" name="Isosceles Triangle 496">
            <a:extLst>
              <a:ext uri="{FF2B5EF4-FFF2-40B4-BE49-F238E27FC236}">
                <a16:creationId xmlns:a16="http://schemas.microsoft.com/office/drawing/2014/main" id="{C638BB5F-BEC5-47ED-9F41-1C5B112203F9}"/>
              </a:ext>
            </a:extLst>
          </p:cNvPr>
          <p:cNvSpPr/>
          <p:nvPr/>
        </p:nvSpPr>
        <p:spPr>
          <a:xfrm rot="5400000">
            <a:off x="5309014" y="1658727"/>
            <a:ext cx="261224" cy="16783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dirty="0"/>
          </a:p>
        </p:txBody>
      </p:sp>
      <p:sp>
        <p:nvSpPr>
          <p:cNvPr id="500" name="Oval 499">
            <a:extLst>
              <a:ext uri="{FF2B5EF4-FFF2-40B4-BE49-F238E27FC236}">
                <a16:creationId xmlns:a16="http://schemas.microsoft.com/office/drawing/2014/main" id="{897C9A93-4116-4751-98DD-871D26136F4E}"/>
              </a:ext>
            </a:extLst>
          </p:cNvPr>
          <p:cNvSpPr/>
          <p:nvPr/>
        </p:nvSpPr>
        <p:spPr>
          <a:xfrm>
            <a:off x="7266027" y="1510054"/>
            <a:ext cx="635727" cy="636040"/>
          </a:xfrm>
          <a:prstGeom prst="ellipse">
            <a:avLst/>
          </a:prstGeom>
          <a:solidFill>
            <a:schemeClr val="bg1"/>
          </a:solidFill>
          <a:ln>
            <a:noFill/>
          </a:ln>
          <a:effectLst>
            <a:outerShdw blurRad="101600" dir="21540000" sx="106000" sy="106000" algn="l" rotWithShape="0">
              <a:schemeClr val="tx2">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IN" sz="1013" dirty="0"/>
          </a:p>
        </p:txBody>
      </p:sp>
      <p:grpSp>
        <p:nvGrpSpPr>
          <p:cNvPr id="506" name="Group 505">
            <a:extLst>
              <a:ext uri="{FF2B5EF4-FFF2-40B4-BE49-F238E27FC236}">
                <a16:creationId xmlns:a16="http://schemas.microsoft.com/office/drawing/2014/main" id="{AB02CBA4-9A55-4C05-A415-58341E42D3B3}"/>
              </a:ext>
            </a:extLst>
          </p:cNvPr>
          <p:cNvGrpSpPr/>
          <p:nvPr/>
        </p:nvGrpSpPr>
        <p:grpSpPr>
          <a:xfrm>
            <a:off x="5501769" y="1795126"/>
            <a:ext cx="1775280" cy="519981"/>
            <a:chOff x="5638719" y="4439941"/>
            <a:chExt cx="2682641" cy="809556"/>
          </a:xfrm>
        </p:grpSpPr>
        <p:sp>
          <p:nvSpPr>
            <p:cNvPr id="501" name="TextBox 500">
              <a:extLst>
                <a:ext uri="{FF2B5EF4-FFF2-40B4-BE49-F238E27FC236}">
                  <a16:creationId xmlns:a16="http://schemas.microsoft.com/office/drawing/2014/main" id="{57B5BCAD-57E6-4ECC-AC92-DBA3D85107C8}"/>
                </a:ext>
              </a:extLst>
            </p:cNvPr>
            <p:cNvSpPr txBox="1"/>
            <p:nvPr/>
          </p:nvSpPr>
          <p:spPr>
            <a:xfrm>
              <a:off x="5638719" y="4746363"/>
              <a:ext cx="2682641" cy="503134"/>
            </a:xfrm>
            <a:prstGeom prst="rect">
              <a:avLst/>
            </a:prstGeom>
            <a:noFill/>
          </p:spPr>
          <p:txBody>
            <a:bodyPr wrap="square" lIns="0" tIns="0" rIns="0" bIns="0" rtlCol="0">
              <a:spAutoFit/>
            </a:bodyPr>
            <a:lstStyle/>
            <a:p>
              <a:pPr lvl="0"/>
              <a:r>
                <a:rPr lang="en-US" sz="1050" b="1" i="1" dirty="0">
                  <a:solidFill>
                    <a:schemeClr val="tx1">
                      <a:lumMod val="65000"/>
                      <a:lumOff val="35000"/>
                    </a:schemeClr>
                  </a:solidFill>
                </a:rPr>
                <a:t>US News &amp; World Report</a:t>
              </a:r>
              <a:r>
                <a:rPr lang="en-US" sz="1050" b="1" dirty="0">
                  <a:solidFill>
                    <a:schemeClr val="tx1">
                      <a:lumMod val="65000"/>
                      <a:lumOff val="35000"/>
                    </a:schemeClr>
                  </a:solidFill>
                </a:rPr>
                <a:t> Best Hospitals Honor Roll ranking  </a:t>
              </a:r>
            </a:p>
          </p:txBody>
        </p:sp>
        <p:sp>
          <p:nvSpPr>
            <p:cNvPr id="502" name="TextBox 501">
              <a:extLst>
                <a:ext uri="{FF2B5EF4-FFF2-40B4-BE49-F238E27FC236}">
                  <a16:creationId xmlns:a16="http://schemas.microsoft.com/office/drawing/2014/main" id="{62AD3B64-C882-45F2-8336-6140F0F755FE}"/>
                </a:ext>
              </a:extLst>
            </p:cNvPr>
            <p:cNvSpPr txBox="1"/>
            <p:nvPr/>
          </p:nvSpPr>
          <p:spPr>
            <a:xfrm>
              <a:off x="5886458" y="4439941"/>
              <a:ext cx="1826154" cy="251568"/>
            </a:xfrm>
            <a:prstGeom prst="rect">
              <a:avLst/>
            </a:prstGeom>
            <a:noFill/>
          </p:spPr>
          <p:txBody>
            <a:bodyPr wrap="square" lIns="0" tIns="0" rIns="0" bIns="0" rtlCol="0" anchor="b">
              <a:spAutoFit/>
            </a:bodyPr>
            <a:lstStyle/>
            <a:p>
              <a:pPr algn="ctr"/>
              <a:r>
                <a:rPr lang="en-US" sz="1050" b="1" kern="0" dirty="0">
                  <a:solidFill>
                    <a:schemeClr val="tx1">
                      <a:lumMod val="75000"/>
                      <a:lumOff val="25000"/>
                    </a:schemeClr>
                  </a:solidFill>
                  <a:latin typeface="Arial" pitchFamily="34" charset="0"/>
                  <a:cs typeface="Arial" pitchFamily="34" charset="0"/>
                </a:rPr>
                <a:t>2019-2020</a:t>
              </a:r>
            </a:p>
          </p:txBody>
        </p:sp>
      </p:grpSp>
      <p:sp>
        <p:nvSpPr>
          <p:cNvPr id="503" name="Isosceles Triangle 502">
            <a:extLst>
              <a:ext uri="{FF2B5EF4-FFF2-40B4-BE49-F238E27FC236}">
                <a16:creationId xmlns:a16="http://schemas.microsoft.com/office/drawing/2014/main" id="{D1D454D9-1012-4AF2-890F-125C583A4984}"/>
              </a:ext>
            </a:extLst>
          </p:cNvPr>
          <p:cNvSpPr/>
          <p:nvPr/>
        </p:nvSpPr>
        <p:spPr>
          <a:xfrm rot="16200000">
            <a:off x="7219675" y="2767641"/>
            <a:ext cx="261224" cy="16783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dirty="0"/>
          </a:p>
        </p:txBody>
      </p:sp>
      <p:sp>
        <p:nvSpPr>
          <p:cNvPr id="507" name="Oval 506">
            <a:extLst>
              <a:ext uri="{FF2B5EF4-FFF2-40B4-BE49-F238E27FC236}">
                <a16:creationId xmlns:a16="http://schemas.microsoft.com/office/drawing/2014/main" id="{1AD6532C-538E-4198-B2CD-FA704F147249}"/>
              </a:ext>
            </a:extLst>
          </p:cNvPr>
          <p:cNvSpPr/>
          <p:nvPr/>
        </p:nvSpPr>
        <p:spPr>
          <a:xfrm>
            <a:off x="6386272" y="2450006"/>
            <a:ext cx="635727" cy="636040"/>
          </a:xfrm>
          <a:prstGeom prst="ellipse">
            <a:avLst/>
          </a:prstGeom>
          <a:solidFill>
            <a:schemeClr val="bg1"/>
          </a:solidFill>
          <a:ln>
            <a:noFill/>
          </a:ln>
          <a:effectLst>
            <a:outerShdw blurRad="101600" dir="21540000" sx="106000" sy="106000" algn="l" rotWithShape="0">
              <a:schemeClr val="tx2">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IN" sz="1013" dirty="0"/>
          </a:p>
        </p:txBody>
      </p:sp>
      <p:grpSp>
        <p:nvGrpSpPr>
          <p:cNvPr id="508" name="Group 507">
            <a:extLst>
              <a:ext uri="{FF2B5EF4-FFF2-40B4-BE49-F238E27FC236}">
                <a16:creationId xmlns:a16="http://schemas.microsoft.com/office/drawing/2014/main" id="{63DD17E5-82C3-4C0F-B5FF-C687999A0E37}"/>
              </a:ext>
            </a:extLst>
          </p:cNvPr>
          <p:cNvGrpSpPr/>
          <p:nvPr/>
        </p:nvGrpSpPr>
        <p:grpSpPr>
          <a:xfrm>
            <a:off x="7533746" y="2039932"/>
            <a:ext cx="1843982" cy="1151781"/>
            <a:chOff x="5759503" y="4964568"/>
            <a:chExt cx="1826154" cy="1793198"/>
          </a:xfrm>
        </p:grpSpPr>
        <p:sp>
          <p:nvSpPr>
            <p:cNvPr id="509" name="TextBox 508">
              <a:extLst>
                <a:ext uri="{FF2B5EF4-FFF2-40B4-BE49-F238E27FC236}">
                  <a16:creationId xmlns:a16="http://schemas.microsoft.com/office/drawing/2014/main" id="{77828496-DCCF-4B92-92A4-EFDD611349AE}"/>
                </a:ext>
              </a:extLst>
            </p:cNvPr>
            <p:cNvSpPr txBox="1"/>
            <p:nvPr/>
          </p:nvSpPr>
          <p:spPr>
            <a:xfrm>
              <a:off x="5827109" y="5248366"/>
              <a:ext cx="1188978" cy="1509400"/>
            </a:xfrm>
            <a:prstGeom prst="rect">
              <a:avLst/>
            </a:prstGeom>
            <a:noFill/>
          </p:spPr>
          <p:txBody>
            <a:bodyPr wrap="square" lIns="0" tIns="0" rIns="0" bIns="0" rtlCol="0">
              <a:spAutoFit/>
            </a:bodyPr>
            <a:lstStyle/>
            <a:p>
              <a:r>
                <a:rPr lang="en-US" sz="1050" b="1" kern="0" dirty="0">
                  <a:solidFill>
                    <a:schemeClr val="tx1">
                      <a:lumMod val="65000"/>
                      <a:lumOff val="35000"/>
                    </a:schemeClr>
                  </a:solidFill>
                  <a:cs typeface="Arial" pitchFamily="34" charset="0"/>
                </a:rPr>
                <a:t>Care for the Caregiver program named </a:t>
              </a:r>
              <a:r>
                <a:rPr lang="en-US" sz="1050" b="1" dirty="0">
                  <a:solidFill>
                    <a:schemeClr val="tx1">
                      <a:lumMod val="65000"/>
                      <a:lumOff val="35000"/>
                    </a:schemeClr>
                  </a:solidFill>
                </a:rPr>
                <a:t>Institutional Program of the Year by the </a:t>
              </a:r>
              <a:r>
                <a:rPr lang="en-US" sz="1050" b="1" i="1" dirty="0">
                  <a:solidFill>
                    <a:schemeClr val="tx1">
                      <a:lumMod val="65000"/>
                      <a:lumOff val="35000"/>
                    </a:schemeClr>
                  </a:solidFill>
                </a:rPr>
                <a:t>Los Angeles Business</a:t>
              </a:r>
              <a:r>
                <a:rPr lang="en-US" sz="1050" b="1" dirty="0">
                  <a:solidFill>
                    <a:schemeClr val="tx1">
                      <a:lumMod val="65000"/>
                      <a:lumOff val="35000"/>
                    </a:schemeClr>
                  </a:solidFill>
                </a:rPr>
                <a:t> </a:t>
              </a:r>
              <a:r>
                <a:rPr lang="en-US" sz="1050" b="1" i="1" dirty="0">
                  <a:solidFill>
                    <a:schemeClr val="tx1">
                      <a:lumMod val="65000"/>
                      <a:lumOff val="35000"/>
                    </a:schemeClr>
                  </a:solidFill>
                </a:rPr>
                <a:t>Journal</a:t>
              </a:r>
              <a:endParaRPr lang="en-US" sz="1050" b="1" kern="0" dirty="0">
                <a:solidFill>
                  <a:schemeClr val="tx1">
                    <a:lumMod val="65000"/>
                    <a:lumOff val="35000"/>
                  </a:schemeClr>
                </a:solidFill>
                <a:cs typeface="Arial" pitchFamily="34" charset="0"/>
              </a:endParaRPr>
            </a:p>
          </p:txBody>
        </p:sp>
        <p:sp>
          <p:nvSpPr>
            <p:cNvPr id="510" name="TextBox 509">
              <a:extLst>
                <a:ext uri="{FF2B5EF4-FFF2-40B4-BE49-F238E27FC236}">
                  <a16:creationId xmlns:a16="http://schemas.microsoft.com/office/drawing/2014/main" id="{63ED8157-2A15-444C-92EB-775CF257786E}"/>
                </a:ext>
              </a:extLst>
            </p:cNvPr>
            <p:cNvSpPr txBox="1"/>
            <p:nvPr/>
          </p:nvSpPr>
          <p:spPr>
            <a:xfrm>
              <a:off x="5759503" y="4964568"/>
              <a:ext cx="1826154" cy="251567"/>
            </a:xfrm>
            <a:prstGeom prst="rect">
              <a:avLst/>
            </a:prstGeom>
            <a:noFill/>
          </p:spPr>
          <p:txBody>
            <a:bodyPr wrap="square" lIns="0" tIns="0" rIns="0" bIns="0" rtlCol="0" anchor="b">
              <a:spAutoFit/>
            </a:bodyPr>
            <a:lstStyle/>
            <a:p>
              <a:r>
                <a:rPr lang="en-US" sz="1050" b="1" kern="0" dirty="0">
                  <a:solidFill>
                    <a:schemeClr val="tx1">
                      <a:lumMod val="75000"/>
                      <a:lumOff val="25000"/>
                    </a:schemeClr>
                  </a:solidFill>
                  <a:latin typeface="Arial" pitchFamily="34" charset="0"/>
                  <a:cs typeface="Arial" pitchFamily="34" charset="0"/>
                </a:rPr>
                <a:t>           2020</a:t>
              </a:r>
            </a:p>
          </p:txBody>
        </p:sp>
      </p:grpSp>
      <p:sp>
        <p:nvSpPr>
          <p:cNvPr id="514" name="TextBox 513">
            <a:extLst>
              <a:ext uri="{FF2B5EF4-FFF2-40B4-BE49-F238E27FC236}">
                <a16:creationId xmlns:a16="http://schemas.microsoft.com/office/drawing/2014/main" id="{DEAEB4CF-47F7-4262-8EAE-E2D012A7F7DF}"/>
              </a:ext>
            </a:extLst>
          </p:cNvPr>
          <p:cNvSpPr txBox="1"/>
          <p:nvPr/>
        </p:nvSpPr>
        <p:spPr>
          <a:xfrm>
            <a:off x="3666980" y="5632702"/>
            <a:ext cx="1980737" cy="161583"/>
          </a:xfrm>
          <a:prstGeom prst="rect">
            <a:avLst/>
          </a:prstGeom>
          <a:noFill/>
        </p:spPr>
        <p:txBody>
          <a:bodyPr wrap="square" lIns="0" tIns="0" rIns="0" bIns="0" rtlCol="0" anchor="b">
            <a:spAutoFit/>
          </a:bodyPr>
          <a:lstStyle/>
          <a:p>
            <a:endParaRPr lang="en-US" sz="1050" b="1" kern="0" dirty="0">
              <a:solidFill>
                <a:schemeClr val="tx1">
                  <a:lumMod val="75000"/>
                  <a:lumOff val="25000"/>
                </a:schemeClr>
              </a:solidFill>
              <a:latin typeface="Arial" pitchFamily="34" charset="0"/>
              <a:cs typeface="Arial" pitchFamily="34" charset="0"/>
            </a:endParaRPr>
          </a:p>
        </p:txBody>
      </p:sp>
      <p:sp>
        <p:nvSpPr>
          <p:cNvPr id="515" name="Isosceles Triangle 514">
            <a:extLst>
              <a:ext uri="{FF2B5EF4-FFF2-40B4-BE49-F238E27FC236}">
                <a16:creationId xmlns:a16="http://schemas.microsoft.com/office/drawing/2014/main" id="{5919D703-D148-4B60-A2A9-22DE75B7F8A2}"/>
              </a:ext>
            </a:extLst>
          </p:cNvPr>
          <p:cNvSpPr/>
          <p:nvPr/>
        </p:nvSpPr>
        <p:spPr>
          <a:xfrm rot="5400000">
            <a:off x="4100288" y="4301729"/>
            <a:ext cx="261224" cy="16783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dirty="0"/>
          </a:p>
        </p:txBody>
      </p:sp>
      <p:sp>
        <p:nvSpPr>
          <p:cNvPr id="484" name="Oval 483">
            <a:extLst>
              <a:ext uri="{FF2B5EF4-FFF2-40B4-BE49-F238E27FC236}">
                <a16:creationId xmlns:a16="http://schemas.microsoft.com/office/drawing/2014/main" id="{2551C127-D0D1-4E73-A2F5-B42A9EEA376C}"/>
              </a:ext>
            </a:extLst>
          </p:cNvPr>
          <p:cNvSpPr/>
          <p:nvPr/>
        </p:nvSpPr>
        <p:spPr>
          <a:xfrm>
            <a:off x="4469255" y="1099013"/>
            <a:ext cx="635727" cy="636040"/>
          </a:xfrm>
          <a:prstGeom prst="ellipse">
            <a:avLst/>
          </a:prstGeom>
          <a:solidFill>
            <a:schemeClr val="bg1"/>
          </a:solidFill>
          <a:ln>
            <a:noFill/>
          </a:ln>
          <a:effectLst>
            <a:outerShdw blurRad="101600" dir="21540000" sx="106000" sy="106000" algn="l" rotWithShape="0">
              <a:schemeClr val="tx2">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IN" sz="1013" dirty="0"/>
          </a:p>
        </p:txBody>
      </p:sp>
      <p:sp>
        <p:nvSpPr>
          <p:cNvPr id="494" name="Oval 493">
            <a:extLst>
              <a:ext uri="{FF2B5EF4-FFF2-40B4-BE49-F238E27FC236}">
                <a16:creationId xmlns:a16="http://schemas.microsoft.com/office/drawing/2014/main" id="{5907F742-5A65-4B79-8272-80814D4EFC56}"/>
              </a:ext>
            </a:extLst>
          </p:cNvPr>
          <p:cNvSpPr/>
          <p:nvPr/>
        </p:nvSpPr>
        <p:spPr>
          <a:xfrm>
            <a:off x="5947786" y="1114131"/>
            <a:ext cx="635727" cy="636040"/>
          </a:xfrm>
          <a:prstGeom prst="ellipse">
            <a:avLst/>
          </a:prstGeom>
          <a:solidFill>
            <a:schemeClr val="bg1"/>
          </a:solidFill>
          <a:ln>
            <a:noFill/>
          </a:ln>
          <a:effectLst>
            <a:outerShdw blurRad="101600" dir="21540000" sx="106000" sy="106000" algn="l" rotWithShape="0">
              <a:schemeClr val="tx2">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IN" sz="1013" dirty="0"/>
          </a:p>
        </p:txBody>
      </p:sp>
      <p:sp>
        <p:nvSpPr>
          <p:cNvPr id="103" name="Title 1">
            <a:extLst>
              <a:ext uri="{FF2B5EF4-FFF2-40B4-BE49-F238E27FC236}">
                <a16:creationId xmlns:a16="http://schemas.microsoft.com/office/drawing/2014/main" id="{C34AA227-3F81-D64E-A42D-F613D18561CA}"/>
              </a:ext>
            </a:extLst>
          </p:cNvPr>
          <p:cNvSpPr>
            <a:spLocks noGrp="1"/>
          </p:cNvSpPr>
          <p:nvPr>
            <p:ph type="title"/>
          </p:nvPr>
        </p:nvSpPr>
        <p:spPr>
          <a:xfrm>
            <a:off x="198586" y="117908"/>
            <a:ext cx="8945414" cy="857250"/>
          </a:xfrm>
        </p:spPr>
        <p:txBody>
          <a:bodyPr>
            <a:normAutofit fontScale="90000"/>
          </a:bodyPr>
          <a:lstStyle/>
          <a:p>
            <a:r>
              <a:rPr lang="en-US" b="0" dirty="0">
                <a:latin typeface="+mj-lt"/>
              </a:rPr>
              <a:t>A Young Health System Focusing on Culture to Achieve Quality and Safety Goals and Build a Resilient Workforce</a:t>
            </a:r>
            <a:endParaRPr lang="ru-RU" b="0" dirty="0">
              <a:latin typeface="+mj-lt"/>
            </a:endParaRPr>
          </a:p>
        </p:txBody>
      </p:sp>
      <p:sp>
        <p:nvSpPr>
          <p:cNvPr id="104" name="TextBox 103">
            <a:extLst>
              <a:ext uri="{FF2B5EF4-FFF2-40B4-BE49-F238E27FC236}">
                <a16:creationId xmlns:a16="http://schemas.microsoft.com/office/drawing/2014/main" id="{27CA83E9-D9FC-6B49-940A-B9C3DD11346B}"/>
              </a:ext>
            </a:extLst>
          </p:cNvPr>
          <p:cNvSpPr txBox="1"/>
          <p:nvPr/>
        </p:nvSpPr>
        <p:spPr>
          <a:xfrm>
            <a:off x="406300" y="2820814"/>
            <a:ext cx="1852118" cy="2335883"/>
          </a:xfrm>
          <a:prstGeom prst="rect">
            <a:avLst/>
          </a:prstGeom>
        </p:spPr>
        <p:txBody>
          <a:bodyPr vert="horz" wrap="square" lIns="68580" tIns="34290" rIns="68580" bIns="34290" rtlCol="0" anchor="ctr">
            <a:normAutofit/>
          </a:bodyPr>
          <a:lstStyle/>
          <a:p>
            <a:pPr marL="214313" indent="-214313">
              <a:buFont typeface="Arial" panose="020B0604020202020204" pitchFamily="34" charset="0"/>
              <a:buChar char="•"/>
            </a:pPr>
            <a:r>
              <a:rPr lang="en-US" sz="1200" dirty="0">
                <a:solidFill>
                  <a:schemeClr val="tx1">
                    <a:lumMod val="65000"/>
                    <a:lumOff val="35000"/>
                  </a:schemeClr>
                </a:solidFill>
              </a:rPr>
              <a:t>Highest case mix index in the country among academic health systems</a:t>
            </a:r>
          </a:p>
          <a:p>
            <a:pPr marL="214313" indent="-214313">
              <a:buFont typeface="Arial" panose="020B0604020202020204" pitchFamily="34" charset="0"/>
              <a:buChar char="•"/>
            </a:pPr>
            <a:r>
              <a:rPr lang="en-US" sz="1200" dirty="0">
                <a:solidFill>
                  <a:schemeClr val="tx1">
                    <a:lumMod val="65000"/>
                    <a:lumOff val="35000"/>
                  </a:schemeClr>
                </a:solidFill>
              </a:rPr>
              <a:t>Leapfrog scores at the bottom of the C category</a:t>
            </a:r>
          </a:p>
          <a:p>
            <a:pPr marL="214313" indent="-214313">
              <a:buFont typeface="Arial" panose="020B0604020202020204" pitchFamily="34" charset="0"/>
              <a:buChar char="•"/>
            </a:pPr>
            <a:r>
              <a:rPr lang="en-US" sz="1200" dirty="0">
                <a:solidFill>
                  <a:schemeClr val="tx1">
                    <a:lumMod val="65000"/>
                    <a:lumOff val="35000"/>
                  </a:schemeClr>
                </a:solidFill>
              </a:rPr>
              <a:t>Quality scores in the bottom quartile of Vizient rankings </a:t>
            </a:r>
          </a:p>
          <a:p>
            <a:pPr algn="l"/>
            <a:endParaRPr lang="en-US" sz="1013" dirty="0">
              <a:solidFill>
                <a:schemeClr val="tx1">
                  <a:lumMod val="50000"/>
                  <a:lumOff val="50000"/>
                </a:schemeClr>
              </a:solidFill>
            </a:endParaRPr>
          </a:p>
        </p:txBody>
      </p:sp>
      <p:cxnSp>
        <p:nvCxnSpPr>
          <p:cNvPr id="105" name="Straight Arrow Connector 104">
            <a:extLst>
              <a:ext uri="{FF2B5EF4-FFF2-40B4-BE49-F238E27FC236}">
                <a16:creationId xmlns:a16="http://schemas.microsoft.com/office/drawing/2014/main" id="{2A8D82C6-A605-4A4D-B24C-47C015C9EE55}"/>
              </a:ext>
            </a:extLst>
          </p:cNvPr>
          <p:cNvCxnSpPr>
            <a:cxnSpLocks/>
          </p:cNvCxnSpPr>
          <p:nvPr/>
        </p:nvCxnSpPr>
        <p:spPr>
          <a:xfrm flipV="1">
            <a:off x="1412519" y="2292855"/>
            <a:ext cx="221426" cy="573467"/>
          </a:xfrm>
          <a:prstGeom prst="straightConnector1">
            <a:avLst/>
          </a:prstGeom>
          <a:ln w="3810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11" name="Oval 110">
            <a:extLst>
              <a:ext uri="{FF2B5EF4-FFF2-40B4-BE49-F238E27FC236}">
                <a16:creationId xmlns:a16="http://schemas.microsoft.com/office/drawing/2014/main" id="{49A66E29-BC89-C44F-BBF2-6F515294B2C2}"/>
              </a:ext>
            </a:extLst>
          </p:cNvPr>
          <p:cNvSpPr/>
          <p:nvPr/>
        </p:nvSpPr>
        <p:spPr>
          <a:xfrm>
            <a:off x="7350287" y="3579959"/>
            <a:ext cx="1251369" cy="1214967"/>
          </a:xfrm>
          <a:prstGeom prst="ellipse">
            <a:avLst/>
          </a:prstGeom>
          <a:solidFill>
            <a:srgbClr val="AD0003"/>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IN" sz="1200" dirty="0"/>
              <a:t>Keck Medicine</a:t>
            </a:r>
            <a:br>
              <a:rPr lang="en-IN" sz="1200" dirty="0"/>
            </a:br>
            <a:r>
              <a:rPr lang="en-IN" sz="1200" dirty="0"/>
              <a:t>of USC </a:t>
            </a:r>
          </a:p>
          <a:p>
            <a:pPr algn="ctr"/>
            <a:r>
              <a:rPr lang="en-IN" sz="1200" dirty="0"/>
              <a:t>2024</a:t>
            </a:r>
          </a:p>
        </p:txBody>
      </p:sp>
      <p:sp>
        <p:nvSpPr>
          <p:cNvPr id="113" name="Oval 112">
            <a:extLst>
              <a:ext uri="{FF2B5EF4-FFF2-40B4-BE49-F238E27FC236}">
                <a16:creationId xmlns:a16="http://schemas.microsoft.com/office/drawing/2014/main" id="{BB61B463-DA28-564F-84A0-5C6E5948E5A2}"/>
              </a:ext>
            </a:extLst>
          </p:cNvPr>
          <p:cNvSpPr/>
          <p:nvPr/>
        </p:nvSpPr>
        <p:spPr>
          <a:xfrm>
            <a:off x="4671293" y="2512638"/>
            <a:ext cx="635727" cy="636040"/>
          </a:xfrm>
          <a:prstGeom prst="ellipse">
            <a:avLst/>
          </a:prstGeom>
          <a:solidFill>
            <a:schemeClr val="bg1"/>
          </a:solidFill>
          <a:ln>
            <a:noFill/>
          </a:ln>
          <a:effectLst>
            <a:outerShdw blurRad="101600" dir="21540000" sx="106000" sy="106000" algn="l" rotWithShape="0">
              <a:schemeClr val="tx2">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IN" sz="1013" dirty="0"/>
          </a:p>
        </p:txBody>
      </p:sp>
      <p:grpSp>
        <p:nvGrpSpPr>
          <p:cNvPr id="114" name="Group 113">
            <a:extLst>
              <a:ext uri="{FF2B5EF4-FFF2-40B4-BE49-F238E27FC236}">
                <a16:creationId xmlns:a16="http://schemas.microsoft.com/office/drawing/2014/main" id="{0F146FB9-9340-3241-83B9-AE7E8B7489BB}"/>
              </a:ext>
            </a:extLst>
          </p:cNvPr>
          <p:cNvGrpSpPr/>
          <p:nvPr/>
        </p:nvGrpSpPr>
        <p:grpSpPr>
          <a:xfrm>
            <a:off x="4431974" y="3191714"/>
            <a:ext cx="2071085" cy="501489"/>
            <a:chOff x="6879281" y="2285180"/>
            <a:chExt cx="1826154" cy="780766"/>
          </a:xfrm>
        </p:grpSpPr>
        <p:sp>
          <p:nvSpPr>
            <p:cNvPr id="115" name="TextBox 114">
              <a:extLst>
                <a:ext uri="{FF2B5EF4-FFF2-40B4-BE49-F238E27FC236}">
                  <a16:creationId xmlns:a16="http://schemas.microsoft.com/office/drawing/2014/main" id="{3A61196B-0CF6-F047-8FF4-4E38E368DD35}"/>
                </a:ext>
              </a:extLst>
            </p:cNvPr>
            <p:cNvSpPr txBox="1"/>
            <p:nvPr/>
          </p:nvSpPr>
          <p:spPr>
            <a:xfrm>
              <a:off x="6925205" y="2562812"/>
              <a:ext cx="1234369" cy="503134"/>
            </a:xfrm>
            <a:prstGeom prst="rect">
              <a:avLst/>
            </a:prstGeom>
            <a:noFill/>
          </p:spPr>
          <p:txBody>
            <a:bodyPr wrap="square" lIns="0" tIns="0" rIns="0" bIns="0" rtlCol="0">
              <a:spAutoFit/>
            </a:bodyPr>
            <a:lstStyle/>
            <a:p>
              <a:r>
                <a:rPr lang="en-US" sz="1050" b="1" kern="0" dirty="0">
                  <a:solidFill>
                    <a:schemeClr val="tx1">
                      <a:lumMod val="65000"/>
                      <a:lumOff val="35000"/>
                    </a:schemeClr>
                  </a:solidFill>
                  <a:cs typeface="Arial" pitchFamily="34" charset="0"/>
                </a:rPr>
                <a:t>Received 7</a:t>
              </a:r>
              <a:r>
                <a:rPr lang="en-US" sz="1050" b="1" kern="0" baseline="30000" dirty="0">
                  <a:solidFill>
                    <a:schemeClr val="tx1">
                      <a:lumMod val="65000"/>
                      <a:lumOff val="35000"/>
                    </a:schemeClr>
                  </a:solidFill>
                  <a:cs typeface="Arial" pitchFamily="34" charset="0"/>
                </a:rPr>
                <a:t>th</a:t>
              </a:r>
              <a:r>
                <a:rPr lang="en-US" sz="1050" b="1" kern="0" dirty="0">
                  <a:solidFill>
                    <a:schemeClr val="tx1">
                      <a:lumMod val="65000"/>
                      <a:lumOff val="35000"/>
                    </a:schemeClr>
                  </a:solidFill>
                  <a:cs typeface="Arial" pitchFamily="34" charset="0"/>
                </a:rPr>
                <a:t> consecutive</a:t>
              </a:r>
              <a:br>
                <a:rPr lang="en-US" sz="1050" b="1" kern="0" dirty="0">
                  <a:solidFill>
                    <a:schemeClr val="tx1">
                      <a:lumMod val="65000"/>
                      <a:lumOff val="35000"/>
                    </a:schemeClr>
                  </a:solidFill>
                  <a:cs typeface="Arial" pitchFamily="34" charset="0"/>
                </a:rPr>
              </a:br>
              <a:r>
                <a:rPr lang="en-US" sz="1050" b="1" kern="0" dirty="0">
                  <a:solidFill>
                    <a:schemeClr val="tx1">
                      <a:lumMod val="65000"/>
                      <a:lumOff val="35000"/>
                    </a:schemeClr>
                  </a:solidFill>
                  <a:cs typeface="Arial" pitchFamily="34" charset="0"/>
                </a:rPr>
                <a:t>Leapfrog “A”</a:t>
              </a:r>
            </a:p>
          </p:txBody>
        </p:sp>
        <p:sp>
          <p:nvSpPr>
            <p:cNvPr id="116" name="TextBox 115">
              <a:extLst>
                <a:ext uri="{FF2B5EF4-FFF2-40B4-BE49-F238E27FC236}">
                  <a16:creationId xmlns:a16="http://schemas.microsoft.com/office/drawing/2014/main" id="{918B8E24-4716-7747-A04C-4510E9BB1EEF}"/>
                </a:ext>
              </a:extLst>
            </p:cNvPr>
            <p:cNvSpPr txBox="1"/>
            <p:nvPr/>
          </p:nvSpPr>
          <p:spPr>
            <a:xfrm>
              <a:off x="6879281" y="2285180"/>
              <a:ext cx="1826154" cy="251568"/>
            </a:xfrm>
            <a:prstGeom prst="rect">
              <a:avLst/>
            </a:prstGeom>
            <a:noFill/>
          </p:spPr>
          <p:txBody>
            <a:bodyPr wrap="square" lIns="0" tIns="0" rIns="0" bIns="0" rtlCol="0" anchor="b">
              <a:spAutoFit/>
            </a:bodyPr>
            <a:lstStyle/>
            <a:p>
              <a:r>
                <a:rPr lang="en-US" sz="1050" b="1" kern="0" dirty="0">
                  <a:solidFill>
                    <a:schemeClr val="tx1">
                      <a:lumMod val="75000"/>
                      <a:lumOff val="25000"/>
                    </a:schemeClr>
                  </a:solidFill>
                  <a:latin typeface="Arial" pitchFamily="34" charset="0"/>
                  <a:cs typeface="Arial" pitchFamily="34" charset="0"/>
                </a:rPr>
                <a:t>           2022</a:t>
              </a:r>
            </a:p>
          </p:txBody>
        </p:sp>
      </p:grpSp>
      <p:pic>
        <p:nvPicPr>
          <p:cNvPr id="14" name="Picture 13">
            <a:extLst>
              <a:ext uri="{FF2B5EF4-FFF2-40B4-BE49-F238E27FC236}">
                <a16:creationId xmlns:a16="http://schemas.microsoft.com/office/drawing/2014/main" id="{830C0996-626E-4C4E-90F3-F9533CBBD4A1}"/>
              </a:ext>
            </a:extLst>
          </p:cNvPr>
          <p:cNvPicPr>
            <a:picLocks noChangeAspect="1"/>
          </p:cNvPicPr>
          <p:nvPr/>
        </p:nvPicPr>
        <p:blipFill>
          <a:blip r:embed="rId3"/>
          <a:stretch>
            <a:fillRect/>
          </a:stretch>
        </p:blipFill>
        <p:spPr>
          <a:xfrm>
            <a:off x="5989783" y="1179003"/>
            <a:ext cx="534521" cy="539189"/>
          </a:xfrm>
          <a:prstGeom prst="rect">
            <a:avLst/>
          </a:prstGeom>
        </p:spPr>
      </p:pic>
      <p:pic>
        <p:nvPicPr>
          <p:cNvPr id="16" name="Picture 15">
            <a:extLst>
              <a:ext uri="{FF2B5EF4-FFF2-40B4-BE49-F238E27FC236}">
                <a16:creationId xmlns:a16="http://schemas.microsoft.com/office/drawing/2014/main" id="{28EE18F8-B1CE-454C-8952-2889A7BD5811}"/>
              </a:ext>
            </a:extLst>
          </p:cNvPr>
          <p:cNvPicPr>
            <a:picLocks noChangeAspect="1"/>
          </p:cNvPicPr>
          <p:nvPr/>
        </p:nvPicPr>
        <p:blipFill>
          <a:blip r:embed="rId4"/>
          <a:stretch>
            <a:fillRect/>
          </a:stretch>
        </p:blipFill>
        <p:spPr>
          <a:xfrm>
            <a:off x="7369817" y="1590618"/>
            <a:ext cx="457200" cy="457200"/>
          </a:xfrm>
          <a:prstGeom prst="rect">
            <a:avLst/>
          </a:prstGeom>
        </p:spPr>
      </p:pic>
      <p:pic>
        <p:nvPicPr>
          <p:cNvPr id="17" name="Picture 16">
            <a:extLst>
              <a:ext uri="{FF2B5EF4-FFF2-40B4-BE49-F238E27FC236}">
                <a16:creationId xmlns:a16="http://schemas.microsoft.com/office/drawing/2014/main" id="{165B6292-0835-5249-A7DD-96C19C3C5C28}"/>
              </a:ext>
            </a:extLst>
          </p:cNvPr>
          <p:cNvPicPr>
            <a:picLocks noChangeAspect="1"/>
          </p:cNvPicPr>
          <p:nvPr/>
        </p:nvPicPr>
        <p:blipFill>
          <a:blip r:embed="rId5"/>
          <a:stretch>
            <a:fillRect/>
          </a:stretch>
        </p:blipFill>
        <p:spPr>
          <a:xfrm>
            <a:off x="4726606" y="2691882"/>
            <a:ext cx="525099" cy="277552"/>
          </a:xfrm>
          <a:prstGeom prst="rect">
            <a:avLst/>
          </a:prstGeom>
        </p:spPr>
      </p:pic>
      <p:pic>
        <p:nvPicPr>
          <p:cNvPr id="19" name="Picture 18">
            <a:extLst>
              <a:ext uri="{FF2B5EF4-FFF2-40B4-BE49-F238E27FC236}">
                <a16:creationId xmlns:a16="http://schemas.microsoft.com/office/drawing/2014/main" id="{7DA2D75B-3754-D743-B6B7-7B88F65267F1}"/>
              </a:ext>
            </a:extLst>
          </p:cNvPr>
          <p:cNvPicPr>
            <a:picLocks noChangeAspect="1"/>
          </p:cNvPicPr>
          <p:nvPr/>
        </p:nvPicPr>
        <p:blipFill>
          <a:blip r:embed="rId6"/>
          <a:stretch>
            <a:fillRect/>
          </a:stretch>
        </p:blipFill>
        <p:spPr>
          <a:xfrm>
            <a:off x="4558494" y="1195766"/>
            <a:ext cx="457248" cy="449155"/>
          </a:xfrm>
          <a:prstGeom prst="rect">
            <a:avLst/>
          </a:prstGeom>
        </p:spPr>
      </p:pic>
      <p:pic>
        <p:nvPicPr>
          <p:cNvPr id="40" name="Picture 39">
            <a:extLst>
              <a:ext uri="{FF2B5EF4-FFF2-40B4-BE49-F238E27FC236}">
                <a16:creationId xmlns:a16="http://schemas.microsoft.com/office/drawing/2014/main" id="{055F7B19-A7D9-464C-B001-FC6484814FF4}"/>
              </a:ext>
            </a:extLst>
          </p:cNvPr>
          <p:cNvPicPr>
            <a:picLocks noChangeAspect="1"/>
          </p:cNvPicPr>
          <p:nvPr/>
        </p:nvPicPr>
        <p:blipFill>
          <a:blip r:embed="rId7"/>
          <a:stretch>
            <a:fillRect/>
          </a:stretch>
        </p:blipFill>
        <p:spPr>
          <a:xfrm>
            <a:off x="6521255" y="2597233"/>
            <a:ext cx="365760" cy="365760"/>
          </a:xfrm>
          <a:prstGeom prst="rect">
            <a:avLst/>
          </a:prstGeom>
        </p:spPr>
      </p:pic>
      <p:sp>
        <p:nvSpPr>
          <p:cNvPr id="41" name="TextBox 40">
            <a:extLst>
              <a:ext uri="{FF2B5EF4-FFF2-40B4-BE49-F238E27FC236}">
                <a16:creationId xmlns:a16="http://schemas.microsoft.com/office/drawing/2014/main" id="{81E5B00F-2E86-7940-B84A-7F8A7D32179A}"/>
              </a:ext>
            </a:extLst>
          </p:cNvPr>
          <p:cNvSpPr txBox="1"/>
          <p:nvPr/>
        </p:nvSpPr>
        <p:spPr>
          <a:xfrm>
            <a:off x="6122148" y="3110220"/>
            <a:ext cx="1476714" cy="969496"/>
          </a:xfrm>
          <a:prstGeom prst="rect">
            <a:avLst/>
          </a:prstGeom>
          <a:noFill/>
        </p:spPr>
        <p:txBody>
          <a:bodyPr wrap="square" lIns="0" tIns="0" rIns="0" bIns="0" rtlCol="0">
            <a:spAutoFit/>
          </a:bodyPr>
          <a:lstStyle/>
          <a:p>
            <a:br>
              <a:rPr lang="en-US" sz="1050" b="1" kern="0" dirty="0">
                <a:solidFill>
                  <a:schemeClr val="tx1">
                    <a:lumMod val="65000"/>
                    <a:lumOff val="35000"/>
                  </a:schemeClr>
                </a:solidFill>
                <a:latin typeface="Arial" pitchFamily="34" charset="0"/>
                <a:cs typeface="Arial" pitchFamily="34" charset="0"/>
              </a:rPr>
            </a:br>
            <a:r>
              <a:rPr lang="en-US" sz="1050" b="1" kern="0" dirty="0">
                <a:solidFill>
                  <a:schemeClr val="tx1">
                    <a:lumMod val="65000"/>
                    <a:lumOff val="35000"/>
                  </a:schemeClr>
                </a:solidFill>
                <a:cs typeface="Arial" pitchFamily="34" charset="0"/>
              </a:rPr>
              <a:t>Awarded </a:t>
            </a:r>
            <a:r>
              <a:rPr lang="en-US" sz="1050" b="1" dirty="0">
                <a:solidFill>
                  <a:schemeClr val="tx1">
                    <a:lumMod val="65000"/>
                    <a:lumOff val="35000"/>
                  </a:schemeClr>
                </a:solidFill>
              </a:rPr>
              <a:t>Vizient Rising Star Award for performance on Quality and Accountability Scorecard</a:t>
            </a:r>
            <a:endParaRPr lang="en-US" sz="1050" b="1" kern="0" dirty="0">
              <a:solidFill>
                <a:schemeClr val="tx1">
                  <a:lumMod val="65000"/>
                  <a:lumOff val="35000"/>
                </a:schemeClr>
              </a:solidFill>
              <a:cs typeface="Arial" pitchFamily="34" charset="0"/>
            </a:endParaRPr>
          </a:p>
        </p:txBody>
      </p:sp>
      <p:sp>
        <p:nvSpPr>
          <p:cNvPr id="43" name="TextBox 42">
            <a:extLst>
              <a:ext uri="{FF2B5EF4-FFF2-40B4-BE49-F238E27FC236}">
                <a16:creationId xmlns:a16="http://schemas.microsoft.com/office/drawing/2014/main" id="{C12814CE-B08E-EB48-B575-4B561791673E}"/>
              </a:ext>
            </a:extLst>
          </p:cNvPr>
          <p:cNvSpPr txBox="1"/>
          <p:nvPr/>
        </p:nvSpPr>
        <p:spPr>
          <a:xfrm>
            <a:off x="6135843" y="3131851"/>
            <a:ext cx="1208486" cy="161583"/>
          </a:xfrm>
          <a:prstGeom prst="rect">
            <a:avLst/>
          </a:prstGeom>
          <a:noFill/>
        </p:spPr>
        <p:txBody>
          <a:bodyPr wrap="square" lIns="0" tIns="0" rIns="0" bIns="0" rtlCol="0" anchor="b">
            <a:spAutoFit/>
          </a:bodyPr>
          <a:lstStyle/>
          <a:p>
            <a:pPr algn="ctr"/>
            <a:r>
              <a:rPr lang="en-US" sz="1050" b="1" kern="0" dirty="0">
                <a:solidFill>
                  <a:schemeClr val="tx1">
                    <a:lumMod val="75000"/>
                    <a:lumOff val="25000"/>
                  </a:schemeClr>
                </a:solidFill>
                <a:latin typeface="Arial" pitchFamily="34" charset="0"/>
                <a:cs typeface="Arial" pitchFamily="34" charset="0"/>
              </a:rPr>
              <a:t>2021</a:t>
            </a:r>
          </a:p>
        </p:txBody>
      </p:sp>
      <p:sp>
        <p:nvSpPr>
          <p:cNvPr id="38" name="TextBox 37">
            <a:extLst>
              <a:ext uri="{FF2B5EF4-FFF2-40B4-BE49-F238E27FC236}">
                <a16:creationId xmlns:a16="http://schemas.microsoft.com/office/drawing/2014/main" id="{2EE7D0D9-9F51-7F4D-97CA-0F2D91B08514}"/>
              </a:ext>
            </a:extLst>
          </p:cNvPr>
          <p:cNvSpPr txBox="1"/>
          <p:nvPr/>
        </p:nvSpPr>
        <p:spPr>
          <a:xfrm>
            <a:off x="2703209" y="1818550"/>
            <a:ext cx="1208486" cy="161583"/>
          </a:xfrm>
          <a:prstGeom prst="rect">
            <a:avLst/>
          </a:prstGeom>
          <a:noFill/>
        </p:spPr>
        <p:txBody>
          <a:bodyPr wrap="square" lIns="0" tIns="0" rIns="0" bIns="0" rtlCol="0" anchor="b">
            <a:spAutoFit/>
          </a:bodyPr>
          <a:lstStyle/>
          <a:p>
            <a:pPr algn="ctr"/>
            <a:r>
              <a:rPr lang="en-US" sz="1050" b="1" kern="0" dirty="0">
                <a:solidFill>
                  <a:schemeClr val="tx1">
                    <a:lumMod val="75000"/>
                    <a:lumOff val="25000"/>
                  </a:schemeClr>
                </a:solidFill>
                <a:latin typeface="Arial" pitchFamily="34" charset="0"/>
                <a:cs typeface="Arial" pitchFamily="34" charset="0"/>
              </a:rPr>
              <a:t>2017</a:t>
            </a:r>
          </a:p>
        </p:txBody>
      </p:sp>
      <p:sp>
        <p:nvSpPr>
          <p:cNvPr id="42" name="TextBox 41">
            <a:extLst>
              <a:ext uri="{FF2B5EF4-FFF2-40B4-BE49-F238E27FC236}">
                <a16:creationId xmlns:a16="http://schemas.microsoft.com/office/drawing/2014/main" id="{371E572B-C707-A244-89DC-0BF3DD177A07}"/>
              </a:ext>
            </a:extLst>
          </p:cNvPr>
          <p:cNvSpPr txBox="1"/>
          <p:nvPr/>
        </p:nvSpPr>
        <p:spPr>
          <a:xfrm>
            <a:off x="2986762" y="1987736"/>
            <a:ext cx="1311664" cy="323165"/>
          </a:xfrm>
          <a:prstGeom prst="rect">
            <a:avLst/>
          </a:prstGeom>
          <a:noFill/>
        </p:spPr>
        <p:txBody>
          <a:bodyPr wrap="square" lIns="0" tIns="0" rIns="0" bIns="0" rtlCol="0">
            <a:spAutoFit/>
          </a:bodyPr>
          <a:lstStyle/>
          <a:p>
            <a:r>
              <a:rPr lang="en-US" sz="1050" b="1" kern="0" dirty="0">
                <a:solidFill>
                  <a:schemeClr val="tx1">
                    <a:lumMod val="65000"/>
                    <a:lumOff val="35000"/>
                  </a:schemeClr>
                </a:solidFill>
                <a:cs typeface="Arial" pitchFamily="34" charset="0"/>
              </a:rPr>
              <a:t>Keck Operating</a:t>
            </a:r>
            <a:br>
              <a:rPr lang="en-US" sz="1050" b="1" kern="0" dirty="0">
                <a:solidFill>
                  <a:schemeClr val="tx1">
                    <a:lumMod val="65000"/>
                    <a:lumOff val="35000"/>
                  </a:schemeClr>
                </a:solidFill>
                <a:cs typeface="Arial" pitchFamily="34" charset="0"/>
              </a:rPr>
            </a:br>
            <a:r>
              <a:rPr lang="en-US" sz="1050" b="1" kern="0" dirty="0">
                <a:solidFill>
                  <a:schemeClr val="tx1">
                    <a:lumMod val="65000"/>
                    <a:lumOff val="35000"/>
                  </a:schemeClr>
                </a:solidFill>
                <a:cs typeface="Arial" pitchFamily="34" charset="0"/>
              </a:rPr>
              <a:t>System</a:t>
            </a:r>
          </a:p>
        </p:txBody>
      </p:sp>
      <p:sp>
        <p:nvSpPr>
          <p:cNvPr id="44" name="Oval 43">
            <a:extLst>
              <a:ext uri="{FF2B5EF4-FFF2-40B4-BE49-F238E27FC236}">
                <a16:creationId xmlns:a16="http://schemas.microsoft.com/office/drawing/2014/main" id="{30082F5F-EDAC-4B46-992F-07E57EEAC8E2}"/>
              </a:ext>
            </a:extLst>
          </p:cNvPr>
          <p:cNvSpPr/>
          <p:nvPr/>
        </p:nvSpPr>
        <p:spPr>
          <a:xfrm>
            <a:off x="3022923" y="1096179"/>
            <a:ext cx="635727" cy="636040"/>
          </a:xfrm>
          <a:prstGeom prst="ellipse">
            <a:avLst/>
          </a:prstGeom>
          <a:solidFill>
            <a:schemeClr val="bg1"/>
          </a:solidFill>
          <a:ln>
            <a:noFill/>
          </a:ln>
          <a:effectLst>
            <a:outerShdw blurRad="101600" dir="21540000" sx="106000" sy="106000" algn="l" rotWithShape="0">
              <a:schemeClr val="tx2">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IN" sz="1013" dirty="0"/>
          </a:p>
        </p:txBody>
      </p:sp>
      <p:sp>
        <p:nvSpPr>
          <p:cNvPr id="46" name="Isosceles Triangle 502">
            <a:extLst>
              <a:ext uri="{FF2B5EF4-FFF2-40B4-BE49-F238E27FC236}">
                <a16:creationId xmlns:a16="http://schemas.microsoft.com/office/drawing/2014/main" id="{BFA6BDFD-9937-7445-AAF5-591F2F48E6DC}"/>
              </a:ext>
            </a:extLst>
          </p:cNvPr>
          <p:cNvSpPr/>
          <p:nvPr/>
        </p:nvSpPr>
        <p:spPr>
          <a:xfrm rot="10800000">
            <a:off x="2311174" y="3441042"/>
            <a:ext cx="261224" cy="16783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dirty="0"/>
          </a:p>
        </p:txBody>
      </p:sp>
      <p:sp>
        <p:nvSpPr>
          <p:cNvPr id="47" name="Isosceles Triangle 496">
            <a:extLst>
              <a:ext uri="{FF2B5EF4-FFF2-40B4-BE49-F238E27FC236}">
                <a16:creationId xmlns:a16="http://schemas.microsoft.com/office/drawing/2014/main" id="{A12CC54A-8C5E-B24A-B0B0-1C8F7999C509}"/>
              </a:ext>
            </a:extLst>
          </p:cNvPr>
          <p:cNvSpPr/>
          <p:nvPr/>
        </p:nvSpPr>
        <p:spPr>
          <a:xfrm rot="5400000">
            <a:off x="3980071" y="1654462"/>
            <a:ext cx="261224" cy="16783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dirty="0"/>
          </a:p>
        </p:txBody>
      </p:sp>
      <p:pic>
        <p:nvPicPr>
          <p:cNvPr id="3" name="Picture 2">
            <a:extLst>
              <a:ext uri="{FF2B5EF4-FFF2-40B4-BE49-F238E27FC236}">
                <a16:creationId xmlns:a16="http://schemas.microsoft.com/office/drawing/2014/main" id="{C691C9BC-C521-9743-9FEA-D8B042F13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0210" y="1202139"/>
            <a:ext cx="442041" cy="447909"/>
          </a:xfrm>
          <a:prstGeom prst="rect">
            <a:avLst/>
          </a:prstGeom>
        </p:spPr>
      </p:pic>
      <p:sp>
        <p:nvSpPr>
          <p:cNvPr id="5" name="Oval 4">
            <a:extLst>
              <a:ext uri="{FF2B5EF4-FFF2-40B4-BE49-F238E27FC236}">
                <a16:creationId xmlns:a16="http://schemas.microsoft.com/office/drawing/2014/main" id="{C020C511-B171-F345-712C-90425FCA1A96}"/>
              </a:ext>
            </a:extLst>
          </p:cNvPr>
          <p:cNvSpPr/>
          <p:nvPr/>
        </p:nvSpPr>
        <p:spPr>
          <a:xfrm>
            <a:off x="3126771" y="2532967"/>
            <a:ext cx="635727" cy="636040"/>
          </a:xfrm>
          <a:prstGeom prst="ellipse">
            <a:avLst/>
          </a:prstGeom>
          <a:solidFill>
            <a:schemeClr val="bg1"/>
          </a:solidFill>
          <a:ln>
            <a:noFill/>
          </a:ln>
          <a:effectLst>
            <a:outerShdw blurRad="101600" dir="21540000" sx="106000" sy="106000" algn="l" rotWithShape="0">
              <a:schemeClr val="tx2">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IN" sz="1013" dirty="0"/>
          </a:p>
        </p:txBody>
      </p:sp>
      <p:sp>
        <p:nvSpPr>
          <p:cNvPr id="6" name="TextBox 5">
            <a:extLst>
              <a:ext uri="{FF2B5EF4-FFF2-40B4-BE49-F238E27FC236}">
                <a16:creationId xmlns:a16="http://schemas.microsoft.com/office/drawing/2014/main" id="{0452FB9F-E062-6C94-8C45-D88C691B1E5B}"/>
              </a:ext>
            </a:extLst>
          </p:cNvPr>
          <p:cNvSpPr txBox="1"/>
          <p:nvPr/>
        </p:nvSpPr>
        <p:spPr>
          <a:xfrm>
            <a:off x="2871238" y="3209686"/>
            <a:ext cx="2071085" cy="161583"/>
          </a:xfrm>
          <a:prstGeom prst="rect">
            <a:avLst/>
          </a:prstGeom>
          <a:noFill/>
        </p:spPr>
        <p:txBody>
          <a:bodyPr wrap="square" lIns="0" tIns="0" rIns="0" bIns="0" rtlCol="0" anchor="b">
            <a:spAutoFit/>
          </a:bodyPr>
          <a:lstStyle/>
          <a:p>
            <a:r>
              <a:rPr lang="en-US" sz="1050" b="1" kern="0" dirty="0">
                <a:solidFill>
                  <a:schemeClr val="tx1">
                    <a:lumMod val="75000"/>
                    <a:lumOff val="25000"/>
                  </a:schemeClr>
                </a:solidFill>
                <a:latin typeface="Arial" pitchFamily="34" charset="0"/>
                <a:cs typeface="Arial" pitchFamily="34" charset="0"/>
              </a:rPr>
              <a:t>           2022</a:t>
            </a:r>
          </a:p>
        </p:txBody>
      </p:sp>
      <p:sp>
        <p:nvSpPr>
          <p:cNvPr id="7" name="Isosceles Triangle 502">
            <a:extLst>
              <a:ext uri="{FF2B5EF4-FFF2-40B4-BE49-F238E27FC236}">
                <a16:creationId xmlns:a16="http://schemas.microsoft.com/office/drawing/2014/main" id="{7F145333-DC3E-01F8-C4F3-D0E05626A8C0}"/>
              </a:ext>
            </a:extLst>
          </p:cNvPr>
          <p:cNvSpPr/>
          <p:nvPr/>
        </p:nvSpPr>
        <p:spPr>
          <a:xfrm rot="16200000">
            <a:off x="5669454" y="2936437"/>
            <a:ext cx="261224" cy="16783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dirty="0"/>
          </a:p>
        </p:txBody>
      </p:sp>
      <p:sp>
        <p:nvSpPr>
          <p:cNvPr id="8" name="Isosceles Triangle 496">
            <a:extLst>
              <a:ext uri="{FF2B5EF4-FFF2-40B4-BE49-F238E27FC236}">
                <a16:creationId xmlns:a16="http://schemas.microsoft.com/office/drawing/2014/main" id="{958A299B-32CC-53EF-C03B-1E0E5C25660A}"/>
              </a:ext>
            </a:extLst>
          </p:cNvPr>
          <p:cNvSpPr/>
          <p:nvPr/>
        </p:nvSpPr>
        <p:spPr>
          <a:xfrm rot="5400000">
            <a:off x="6869503" y="1588703"/>
            <a:ext cx="261224" cy="16783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dirty="0"/>
          </a:p>
        </p:txBody>
      </p:sp>
      <p:sp>
        <p:nvSpPr>
          <p:cNvPr id="9" name="TextBox 8">
            <a:extLst>
              <a:ext uri="{FF2B5EF4-FFF2-40B4-BE49-F238E27FC236}">
                <a16:creationId xmlns:a16="http://schemas.microsoft.com/office/drawing/2014/main" id="{4025EE36-D636-3AB3-09AC-087DF78366D7}"/>
              </a:ext>
            </a:extLst>
          </p:cNvPr>
          <p:cNvSpPr txBox="1"/>
          <p:nvPr/>
        </p:nvSpPr>
        <p:spPr>
          <a:xfrm>
            <a:off x="3031998" y="3386223"/>
            <a:ext cx="1399927" cy="323165"/>
          </a:xfrm>
          <a:prstGeom prst="rect">
            <a:avLst/>
          </a:prstGeom>
          <a:noFill/>
        </p:spPr>
        <p:txBody>
          <a:bodyPr wrap="square" lIns="0" tIns="0" rIns="0" bIns="0" rtlCol="0">
            <a:spAutoFit/>
          </a:bodyPr>
          <a:lstStyle/>
          <a:p>
            <a:r>
              <a:rPr lang="en-US" sz="1050" b="1" kern="0" dirty="0">
                <a:solidFill>
                  <a:schemeClr val="tx1">
                    <a:lumMod val="65000"/>
                    <a:lumOff val="35000"/>
                  </a:schemeClr>
                </a:solidFill>
                <a:cs typeface="Arial" pitchFamily="34" charset="0"/>
              </a:rPr>
              <a:t>Named Vizient Top Performer </a:t>
            </a:r>
          </a:p>
        </p:txBody>
      </p:sp>
      <p:sp>
        <p:nvSpPr>
          <p:cNvPr id="10" name="Isosceles Triangle 502">
            <a:extLst>
              <a:ext uri="{FF2B5EF4-FFF2-40B4-BE49-F238E27FC236}">
                <a16:creationId xmlns:a16="http://schemas.microsoft.com/office/drawing/2014/main" id="{CBA4C0A5-A817-2E88-DB11-6A366C6D6477}"/>
              </a:ext>
            </a:extLst>
          </p:cNvPr>
          <p:cNvSpPr/>
          <p:nvPr/>
        </p:nvSpPr>
        <p:spPr>
          <a:xfrm rot="16200000">
            <a:off x="4033654" y="2944604"/>
            <a:ext cx="261224" cy="16783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dirty="0"/>
          </a:p>
        </p:txBody>
      </p:sp>
      <p:pic>
        <p:nvPicPr>
          <p:cNvPr id="15" name="Picture 14" descr="A logo of a company&#10;&#10;Description automatically generated">
            <a:extLst>
              <a:ext uri="{FF2B5EF4-FFF2-40B4-BE49-F238E27FC236}">
                <a16:creationId xmlns:a16="http://schemas.microsoft.com/office/drawing/2014/main" id="{8C8EA243-CC01-145F-0813-3F09452BFF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1896" y="2635232"/>
            <a:ext cx="436523" cy="436523"/>
          </a:xfrm>
          <a:prstGeom prst="rect">
            <a:avLst/>
          </a:prstGeom>
        </p:spPr>
      </p:pic>
      <p:sp>
        <p:nvSpPr>
          <p:cNvPr id="18" name="Oval 17">
            <a:extLst>
              <a:ext uri="{FF2B5EF4-FFF2-40B4-BE49-F238E27FC236}">
                <a16:creationId xmlns:a16="http://schemas.microsoft.com/office/drawing/2014/main" id="{A3EE8051-7B38-8B95-13E0-38E505D03B0C}"/>
              </a:ext>
            </a:extLst>
          </p:cNvPr>
          <p:cNvSpPr/>
          <p:nvPr/>
        </p:nvSpPr>
        <p:spPr>
          <a:xfrm>
            <a:off x="4615978" y="3873391"/>
            <a:ext cx="635727" cy="636040"/>
          </a:xfrm>
          <a:prstGeom prst="ellipse">
            <a:avLst/>
          </a:prstGeom>
          <a:solidFill>
            <a:schemeClr val="bg1"/>
          </a:solidFill>
          <a:ln>
            <a:noFill/>
          </a:ln>
          <a:effectLst>
            <a:outerShdw blurRad="101600" dir="21540000" sx="106000" sy="106000" algn="l" rotWithShape="0">
              <a:schemeClr val="tx2">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IN" sz="1013" dirty="0"/>
          </a:p>
        </p:txBody>
      </p:sp>
      <p:sp>
        <p:nvSpPr>
          <p:cNvPr id="20" name="Oval 19">
            <a:extLst>
              <a:ext uri="{FF2B5EF4-FFF2-40B4-BE49-F238E27FC236}">
                <a16:creationId xmlns:a16="http://schemas.microsoft.com/office/drawing/2014/main" id="{C64CBE2F-F2D4-9C05-24DD-6E3CFEBA954F}"/>
              </a:ext>
            </a:extLst>
          </p:cNvPr>
          <p:cNvSpPr/>
          <p:nvPr/>
        </p:nvSpPr>
        <p:spPr>
          <a:xfrm>
            <a:off x="3022923" y="3849014"/>
            <a:ext cx="635727" cy="636040"/>
          </a:xfrm>
          <a:prstGeom prst="ellipse">
            <a:avLst/>
          </a:prstGeom>
          <a:solidFill>
            <a:schemeClr val="bg1"/>
          </a:solidFill>
          <a:ln>
            <a:noFill/>
          </a:ln>
          <a:effectLst>
            <a:outerShdw blurRad="101600" dir="21540000" sx="106000" sy="106000" algn="l" rotWithShape="0">
              <a:schemeClr val="tx2">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IN" sz="1013" dirty="0"/>
          </a:p>
        </p:txBody>
      </p:sp>
      <p:pic>
        <p:nvPicPr>
          <p:cNvPr id="21" name="Picture 20">
            <a:extLst>
              <a:ext uri="{FF2B5EF4-FFF2-40B4-BE49-F238E27FC236}">
                <a16:creationId xmlns:a16="http://schemas.microsoft.com/office/drawing/2014/main" id="{0DCDC5D1-08A4-4885-BBE0-59AF65594880}"/>
              </a:ext>
            </a:extLst>
          </p:cNvPr>
          <p:cNvPicPr>
            <a:picLocks noChangeAspect="1"/>
          </p:cNvPicPr>
          <p:nvPr/>
        </p:nvPicPr>
        <p:blipFill>
          <a:blip r:embed="rId6"/>
          <a:stretch>
            <a:fillRect/>
          </a:stretch>
        </p:blipFill>
        <p:spPr>
          <a:xfrm>
            <a:off x="4698246" y="3970049"/>
            <a:ext cx="457248" cy="449155"/>
          </a:xfrm>
          <a:prstGeom prst="rect">
            <a:avLst/>
          </a:prstGeom>
        </p:spPr>
      </p:pic>
      <p:sp>
        <p:nvSpPr>
          <p:cNvPr id="22" name="TextBox 21">
            <a:extLst>
              <a:ext uri="{FF2B5EF4-FFF2-40B4-BE49-F238E27FC236}">
                <a16:creationId xmlns:a16="http://schemas.microsoft.com/office/drawing/2014/main" id="{64B2B95C-883A-2D82-27E9-CA5F503CEC88}"/>
              </a:ext>
            </a:extLst>
          </p:cNvPr>
          <p:cNvSpPr txBox="1"/>
          <p:nvPr/>
        </p:nvSpPr>
        <p:spPr>
          <a:xfrm>
            <a:off x="2771727" y="4552652"/>
            <a:ext cx="2071085" cy="161583"/>
          </a:xfrm>
          <a:prstGeom prst="rect">
            <a:avLst/>
          </a:prstGeom>
          <a:noFill/>
        </p:spPr>
        <p:txBody>
          <a:bodyPr wrap="square" lIns="0" tIns="0" rIns="0" bIns="0" rtlCol="0" anchor="b">
            <a:spAutoFit/>
          </a:bodyPr>
          <a:lstStyle/>
          <a:p>
            <a:r>
              <a:rPr lang="en-US" sz="1050" b="1" kern="0" dirty="0">
                <a:solidFill>
                  <a:schemeClr val="tx1">
                    <a:lumMod val="75000"/>
                    <a:lumOff val="25000"/>
                  </a:schemeClr>
                </a:solidFill>
                <a:latin typeface="Arial" pitchFamily="34" charset="0"/>
                <a:cs typeface="Arial" pitchFamily="34" charset="0"/>
              </a:rPr>
              <a:t>           2023</a:t>
            </a:r>
          </a:p>
        </p:txBody>
      </p:sp>
      <p:sp>
        <p:nvSpPr>
          <p:cNvPr id="23" name="TextBox 22">
            <a:extLst>
              <a:ext uri="{FF2B5EF4-FFF2-40B4-BE49-F238E27FC236}">
                <a16:creationId xmlns:a16="http://schemas.microsoft.com/office/drawing/2014/main" id="{1B47CF5D-D0D5-80BA-639A-D1D77C036C7B}"/>
              </a:ext>
            </a:extLst>
          </p:cNvPr>
          <p:cNvSpPr txBox="1"/>
          <p:nvPr/>
        </p:nvSpPr>
        <p:spPr>
          <a:xfrm>
            <a:off x="4428876" y="4545329"/>
            <a:ext cx="2071085" cy="161583"/>
          </a:xfrm>
          <a:prstGeom prst="rect">
            <a:avLst/>
          </a:prstGeom>
          <a:noFill/>
        </p:spPr>
        <p:txBody>
          <a:bodyPr wrap="square" lIns="0" tIns="0" rIns="0" bIns="0" rtlCol="0" anchor="b">
            <a:spAutoFit/>
          </a:bodyPr>
          <a:lstStyle/>
          <a:p>
            <a:r>
              <a:rPr lang="en-US" sz="1050" b="1" kern="0" dirty="0">
                <a:solidFill>
                  <a:schemeClr val="tx1">
                    <a:lumMod val="75000"/>
                    <a:lumOff val="25000"/>
                  </a:schemeClr>
                </a:solidFill>
                <a:latin typeface="Arial" pitchFamily="34" charset="0"/>
                <a:cs typeface="Arial" pitchFamily="34" charset="0"/>
              </a:rPr>
              <a:t>           2023</a:t>
            </a:r>
          </a:p>
        </p:txBody>
      </p:sp>
      <p:sp>
        <p:nvSpPr>
          <p:cNvPr id="24" name="TextBox 23">
            <a:extLst>
              <a:ext uri="{FF2B5EF4-FFF2-40B4-BE49-F238E27FC236}">
                <a16:creationId xmlns:a16="http://schemas.microsoft.com/office/drawing/2014/main" id="{7CA7383D-7D17-B042-6B8A-A8A7E350CC54}"/>
              </a:ext>
            </a:extLst>
          </p:cNvPr>
          <p:cNvSpPr txBox="1"/>
          <p:nvPr/>
        </p:nvSpPr>
        <p:spPr>
          <a:xfrm>
            <a:off x="2967714" y="4734138"/>
            <a:ext cx="1399927" cy="323165"/>
          </a:xfrm>
          <a:prstGeom prst="rect">
            <a:avLst/>
          </a:prstGeom>
          <a:noFill/>
        </p:spPr>
        <p:txBody>
          <a:bodyPr wrap="square" lIns="0" tIns="0" rIns="0" bIns="0" rtlCol="0">
            <a:spAutoFit/>
          </a:bodyPr>
          <a:lstStyle/>
          <a:p>
            <a:r>
              <a:rPr lang="en-US" sz="1050" b="1" kern="0" dirty="0">
                <a:solidFill>
                  <a:schemeClr val="tx1">
                    <a:lumMod val="65000"/>
                    <a:lumOff val="35000"/>
                  </a:schemeClr>
                </a:solidFill>
                <a:cs typeface="Arial" pitchFamily="34" charset="0"/>
              </a:rPr>
              <a:t>Achieved CMS</a:t>
            </a:r>
            <a:br>
              <a:rPr lang="en-US" sz="1050" b="1" kern="0" dirty="0">
                <a:solidFill>
                  <a:schemeClr val="tx1">
                    <a:lumMod val="65000"/>
                    <a:lumOff val="35000"/>
                  </a:schemeClr>
                </a:solidFill>
                <a:cs typeface="Arial" pitchFamily="34" charset="0"/>
              </a:rPr>
            </a:br>
            <a:r>
              <a:rPr lang="en-US" sz="1050" b="1" kern="0" dirty="0">
                <a:solidFill>
                  <a:schemeClr val="tx1">
                    <a:lumMod val="65000"/>
                    <a:lumOff val="35000"/>
                  </a:schemeClr>
                </a:solidFill>
                <a:cs typeface="Arial" pitchFamily="34" charset="0"/>
              </a:rPr>
              <a:t>5-star rating</a:t>
            </a:r>
          </a:p>
        </p:txBody>
      </p:sp>
      <p:sp>
        <p:nvSpPr>
          <p:cNvPr id="25" name="TextBox 24">
            <a:extLst>
              <a:ext uri="{FF2B5EF4-FFF2-40B4-BE49-F238E27FC236}">
                <a16:creationId xmlns:a16="http://schemas.microsoft.com/office/drawing/2014/main" id="{540899FC-F62F-CAF3-134D-B690A758098C}"/>
              </a:ext>
            </a:extLst>
          </p:cNvPr>
          <p:cNvSpPr txBox="1"/>
          <p:nvPr/>
        </p:nvSpPr>
        <p:spPr>
          <a:xfrm>
            <a:off x="4497611" y="4719921"/>
            <a:ext cx="1399927" cy="484748"/>
          </a:xfrm>
          <a:prstGeom prst="rect">
            <a:avLst/>
          </a:prstGeom>
          <a:noFill/>
        </p:spPr>
        <p:txBody>
          <a:bodyPr wrap="square" lIns="0" tIns="0" rIns="0" bIns="0" rtlCol="0">
            <a:spAutoFit/>
          </a:bodyPr>
          <a:lstStyle/>
          <a:p>
            <a:r>
              <a:rPr lang="en-US" sz="1050" b="1" kern="0" dirty="0">
                <a:solidFill>
                  <a:schemeClr val="tx1">
                    <a:lumMod val="65000"/>
                    <a:lumOff val="35000"/>
                  </a:schemeClr>
                </a:solidFill>
                <a:cs typeface="Arial" pitchFamily="34" charset="0"/>
              </a:rPr>
              <a:t>Received Magnet reaccreditation</a:t>
            </a:r>
          </a:p>
          <a:p>
            <a:r>
              <a:rPr lang="en-US" sz="1050" b="1" kern="0" dirty="0">
                <a:solidFill>
                  <a:schemeClr val="tx1">
                    <a:lumMod val="65000"/>
                    <a:lumOff val="35000"/>
                  </a:schemeClr>
                </a:solidFill>
                <a:cs typeface="Arial" pitchFamily="34" charset="0"/>
              </a:rPr>
              <a:t> </a:t>
            </a:r>
          </a:p>
        </p:txBody>
      </p:sp>
      <p:pic>
        <p:nvPicPr>
          <p:cNvPr id="27" name="Picture 26" descr="A blue and yellow logo&#10;&#10;Description automatically generated">
            <a:extLst>
              <a:ext uri="{FF2B5EF4-FFF2-40B4-BE49-F238E27FC236}">
                <a16:creationId xmlns:a16="http://schemas.microsoft.com/office/drawing/2014/main" id="{F6DDF67B-70C1-0402-8BFF-B0287E34F1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6298" y="4056491"/>
            <a:ext cx="568555" cy="220344"/>
          </a:xfrm>
          <a:prstGeom prst="rect">
            <a:avLst/>
          </a:prstGeom>
        </p:spPr>
      </p:pic>
      <p:sp>
        <p:nvSpPr>
          <p:cNvPr id="2" name="Isosceles Triangle 514">
            <a:extLst>
              <a:ext uri="{FF2B5EF4-FFF2-40B4-BE49-F238E27FC236}">
                <a16:creationId xmlns:a16="http://schemas.microsoft.com/office/drawing/2014/main" id="{C14E5604-9F98-2D0B-CA58-A0715BADF393}"/>
              </a:ext>
            </a:extLst>
          </p:cNvPr>
          <p:cNvSpPr/>
          <p:nvPr/>
        </p:nvSpPr>
        <p:spPr>
          <a:xfrm rot="5400000">
            <a:off x="6253021" y="4327775"/>
            <a:ext cx="261224" cy="16783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dirty="0"/>
          </a:p>
        </p:txBody>
      </p:sp>
      <p:sp>
        <p:nvSpPr>
          <p:cNvPr id="4" name="TextBox 3">
            <a:extLst>
              <a:ext uri="{FF2B5EF4-FFF2-40B4-BE49-F238E27FC236}">
                <a16:creationId xmlns:a16="http://schemas.microsoft.com/office/drawing/2014/main" id="{9EC4327F-A6D3-F928-3453-FD7CDA24C09A}"/>
              </a:ext>
            </a:extLst>
          </p:cNvPr>
          <p:cNvSpPr txBox="1"/>
          <p:nvPr/>
        </p:nvSpPr>
        <p:spPr>
          <a:xfrm>
            <a:off x="244367" y="4865048"/>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214198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7B91269B-ECDC-DCF0-A22F-C1E19B5D072A}"/>
              </a:ext>
            </a:extLst>
          </p:cNvPr>
          <p:cNvPicPr>
            <a:picLocks noChangeAspect="1"/>
          </p:cNvPicPr>
          <p:nvPr/>
        </p:nvPicPr>
        <p:blipFill>
          <a:blip r:embed="rId3"/>
          <a:stretch>
            <a:fillRect/>
          </a:stretch>
        </p:blipFill>
        <p:spPr>
          <a:xfrm>
            <a:off x="5375832" y="2460588"/>
            <a:ext cx="1582563" cy="1166353"/>
          </a:xfrm>
          <a:prstGeom prst="rect">
            <a:avLst/>
          </a:prstGeom>
        </p:spPr>
      </p:pic>
      <p:sp>
        <p:nvSpPr>
          <p:cNvPr id="13" name="Title 1">
            <a:extLst>
              <a:ext uri="{FF2B5EF4-FFF2-40B4-BE49-F238E27FC236}">
                <a16:creationId xmlns:a16="http://schemas.microsoft.com/office/drawing/2014/main" id="{D6C9C0BE-DDA5-CA3B-339B-073E3C7F429A}"/>
              </a:ext>
            </a:extLst>
          </p:cNvPr>
          <p:cNvSpPr txBox="1">
            <a:spLocks/>
          </p:cNvSpPr>
          <p:nvPr/>
        </p:nvSpPr>
        <p:spPr>
          <a:xfrm>
            <a:off x="237816" y="278370"/>
            <a:ext cx="7276386" cy="452371"/>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Keck Medicine of USC Leadership Ethos: </a:t>
            </a:r>
            <a:r>
              <a:rPr lang="en-US" sz="3300" b="1" dirty="0">
                <a:solidFill>
                  <a:schemeClr val="accent1"/>
                </a:solidFill>
              </a:rPr>
              <a:t>Rod’s Playbook</a:t>
            </a:r>
          </a:p>
        </p:txBody>
      </p:sp>
      <p:sp>
        <p:nvSpPr>
          <p:cNvPr id="15" name="Title 1">
            <a:extLst>
              <a:ext uri="{FF2B5EF4-FFF2-40B4-BE49-F238E27FC236}">
                <a16:creationId xmlns:a16="http://schemas.microsoft.com/office/drawing/2014/main" id="{24F49794-BB7F-4E15-1157-A4A3C6070E6D}"/>
              </a:ext>
            </a:extLst>
          </p:cNvPr>
          <p:cNvSpPr txBox="1">
            <a:spLocks/>
          </p:cNvSpPr>
          <p:nvPr/>
        </p:nvSpPr>
        <p:spPr>
          <a:xfrm>
            <a:off x="562978" y="1571764"/>
            <a:ext cx="3832572" cy="461739"/>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dirty="0">
                <a:latin typeface="+mn-lt"/>
              </a:rPr>
              <a:t>POSITIVE/HIGH ENERGY</a:t>
            </a:r>
          </a:p>
        </p:txBody>
      </p:sp>
      <p:sp>
        <p:nvSpPr>
          <p:cNvPr id="16" name="Title 1">
            <a:extLst>
              <a:ext uri="{FF2B5EF4-FFF2-40B4-BE49-F238E27FC236}">
                <a16:creationId xmlns:a16="http://schemas.microsoft.com/office/drawing/2014/main" id="{F260AB2C-188B-61FA-BF94-9D81273A6BA1}"/>
              </a:ext>
            </a:extLst>
          </p:cNvPr>
          <p:cNvSpPr txBox="1">
            <a:spLocks/>
          </p:cNvSpPr>
          <p:nvPr/>
        </p:nvSpPr>
        <p:spPr>
          <a:xfrm>
            <a:off x="2479264" y="2812896"/>
            <a:ext cx="2187627" cy="461739"/>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dirty="0">
                <a:latin typeface="+mn-lt"/>
              </a:rPr>
              <a:t>TEAMWORK</a:t>
            </a:r>
            <a:endParaRPr lang="en-US" sz="3300" dirty="0"/>
          </a:p>
        </p:txBody>
      </p:sp>
      <p:sp>
        <p:nvSpPr>
          <p:cNvPr id="17" name="Title 1">
            <a:extLst>
              <a:ext uri="{FF2B5EF4-FFF2-40B4-BE49-F238E27FC236}">
                <a16:creationId xmlns:a16="http://schemas.microsoft.com/office/drawing/2014/main" id="{AFD7BEC7-6F40-1263-7A30-917D3FEF62E5}"/>
              </a:ext>
            </a:extLst>
          </p:cNvPr>
          <p:cNvSpPr txBox="1">
            <a:spLocks/>
          </p:cNvSpPr>
          <p:nvPr/>
        </p:nvSpPr>
        <p:spPr>
          <a:xfrm>
            <a:off x="4232446" y="4094683"/>
            <a:ext cx="1934668" cy="461739"/>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dirty="0">
                <a:latin typeface="+mn-lt"/>
              </a:rPr>
              <a:t>HIGH TRUST</a:t>
            </a:r>
            <a:endParaRPr lang="en-US" sz="3300" dirty="0"/>
          </a:p>
        </p:txBody>
      </p:sp>
      <p:pic>
        <p:nvPicPr>
          <p:cNvPr id="3" name="Picture 2" descr="A round silver button with red text&#10;&#10;Description automatically generated">
            <a:extLst>
              <a:ext uri="{FF2B5EF4-FFF2-40B4-BE49-F238E27FC236}">
                <a16:creationId xmlns:a16="http://schemas.microsoft.com/office/drawing/2014/main" id="{78ECEBBC-4A56-0EFC-A542-425CDD2A2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296" y="3624342"/>
            <a:ext cx="1310079" cy="1322596"/>
          </a:xfrm>
          <a:prstGeom prst="rect">
            <a:avLst/>
          </a:prstGeom>
        </p:spPr>
      </p:pic>
      <p:pic>
        <p:nvPicPr>
          <p:cNvPr id="9" name="Picture 8" descr="A green and white thumb up symbol&#10;&#10;Description automatically generated">
            <a:extLst>
              <a:ext uri="{FF2B5EF4-FFF2-40B4-BE49-F238E27FC236}">
                <a16:creationId xmlns:a16="http://schemas.microsoft.com/office/drawing/2014/main" id="{EF6342C9-6349-6CC0-A4D2-855A287886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7995" y="1199716"/>
            <a:ext cx="1075727" cy="1126952"/>
          </a:xfrm>
          <a:prstGeom prst="rect">
            <a:avLst/>
          </a:prstGeom>
        </p:spPr>
      </p:pic>
      <p:cxnSp>
        <p:nvCxnSpPr>
          <p:cNvPr id="10" name="Straight Connector 9">
            <a:extLst>
              <a:ext uri="{FF2B5EF4-FFF2-40B4-BE49-F238E27FC236}">
                <a16:creationId xmlns:a16="http://schemas.microsoft.com/office/drawing/2014/main" id="{DF0E946F-EC2B-0D58-1C63-DE89AE8E2D81}"/>
              </a:ext>
            </a:extLst>
          </p:cNvPr>
          <p:cNvCxnSpPr>
            <a:cxnSpLocks/>
          </p:cNvCxnSpPr>
          <p:nvPr/>
        </p:nvCxnSpPr>
        <p:spPr>
          <a:xfrm flipH="1">
            <a:off x="1483744" y="2326668"/>
            <a:ext cx="2911806"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7AE9AA3-8099-E10D-8640-8E4A8EBE5A0B}"/>
              </a:ext>
            </a:extLst>
          </p:cNvPr>
          <p:cNvCxnSpPr>
            <a:cxnSpLocks/>
          </p:cNvCxnSpPr>
          <p:nvPr/>
        </p:nvCxnSpPr>
        <p:spPr>
          <a:xfrm flipH="1">
            <a:off x="3043698" y="3503573"/>
            <a:ext cx="1888911"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F7543A4-72B7-147E-C092-102BD87013CC}"/>
              </a:ext>
            </a:extLst>
          </p:cNvPr>
          <p:cNvCxnSpPr>
            <a:cxnSpLocks/>
          </p:cNvCxnSpPr>
          <p:nvPr/>
        </p:nvCxnSpPr>
        <p:spPr>
          <a:xfrm flipH="1">
            <a:off x="4735902" y="4744939"/>
            <a:ext cx="188055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FBECCA1-12D5-A7EB-383E-365764D085D0}"/>
              </a:ext>
            </a:extLst>
          </p:cNvPr>
          <p:cNvSpPr txBox="1"/>
          <p:nvPr/>
        </p:nvSpPr>
        <p:spPr>
          <a:xfrm>
            <a:off x="244367" y="4865048"/>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772976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0C6744-7BFC-8449-9EEB-922F3955B317}"/>
              </a:ext>
            </a:extLst>
          </p:cNvPr>
          <p:cNvSpPr txBox="1"/>
          <p:nvPr/>
        </p:nvSpPr>
        <p:spPr>
          <a:xfrm>
            <a:off x="4197096" y="617220"/>
            <a:ext cx="918972" cy="246888"/>
          </a:xfrm>
          <a:prstGeom prst="rect">
            <a:avLst/>
          </a:prstGeom>
          <a:solidFill>
            <a:schemeClr val="bg1"/>
          </a:solidFill>
        </p:spPr>
        <p:txBody>
          <a:bodyPr vert="horz" wrap="square" lIns="68580" tIns="34290" rIns="68580" bIns="34290" rtlCol="0" anchor="ctr">
            <a:normAutofit/>
          </a:bodyPr>
          <a:lstStyle/>
          <a:p>
            <a:pPr algn="l"/>
            <a:endParaRPr lang="en-US" sz="1013" dirty="0">
              <a:solidFill>
                <a:schemeClr val="tx1">
                  <a:lumMod val="50000"/>
                  <a:lumOff val="50000"/>
                </a:schemeClr>
              </a:solidFill>
            </a:endParaRPr>
          </a:p>
        </p:txBody>
      </p:sp>
      <p:sp>
        <p:nvSpPr>
          <p:cNvPr id="31" name="Freeform 5">
            <a:extLst>
              <a:ext uri="{FF2B5EF4-FFF2-40B4-BE49-F238E27FC236}">
                <a16:creationId xmlns:a16="http://schemas.microsoft.com/office/drawing/2014/main" id="{5A7240DE-25E1-4BC2-8400-D0E62B572A33}"/>
              </a:ext>
            </a:extLst>
          </p:cNvPr>
          <p:cNvSpPr>
            <a:spLocks/>
          </p:cNvSpPr>
          <p:nvPr/>
        </p:nvSpPr>
        <p:spPr bwMode="auto">
          <a:xfrm>
            <a:off x="1557298" y="2131150"/>
            <a:ext cx="7991241" cy="2201297"/>
          </a:xfrm>
          <a:custGeom>
            <a:avLst/>
            <a:gdLst>
              <a:gd name="T0" fmla="*/ 0 w 6578"/>
              <a:gd name="T1" fmla="*/ 1812 h 1812"/>
              <a:gd name="T2" fmla="*/ 1645 w 6578"/>
              <a:gd name="T3" fmla="*/ 1812 h 1812"/>
              <a:gd name="T4" fmla="*/ 1645 w 6578"/>
              <a:gd name="T5" fmla="*/ 1208 h 1812"/>
              <a:gd name="T6" fmla="*/ 3289 w 6578"/>
              <a:gd name="T7" fmla="*/ 1208 h 1812"/>
              <a:gd name="T8" fmla="*/ 3289 w 6578"/>
              <a:gd name="T9" fmla="*/ 604 h 1812"/>
              <a:gd name="T10" fmla="*/ 4934 w 6578"/>
              <a:gd name="T11" fmla="*/ 604 h 1812"/>
              <a:gd name="T12" fmla="*/ 4934 w 6578"/>
              <a:gd name="T13" fmla="*/ 0 h 1812"/>
              <a:gd name="T14" fmla="*/ 6578 w 6578"/>
              <a:gd name="T15" fmla="*/ 0 h 1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78" h="1812">
                <a:moveTo>
                  <a:pt x="0" y="1812"/>
                </a:moveTo>
                <a:lnTo>
                  <a:pt x="1645" y="1812"/>
                </a:lnTo>
                <a:lnTo>
                  <a:pt x="1645" y="1208"/>
                </a:lnTo>
                <a:lnTo>
                  <a:pt x="3289" y="1208"/>
                </a:lnTo>
                <a:lnTo>
                  <a:pt x="3289" y="604"/>
                </a:lnTo>
                <a:lnTo>
                  <a:pt x="4934" y="604"/>
                </a:lnTo>
                <a:lnTo>
                  <a:pt x="4934" y="0"/>
                </a:lnTo>
                <a:lnTo>
                  <a:pt x="6578" y="0"/>
                </a:lnTo>
              </a:path>
            </a:pathLst>
          </a:custGeom>
          <a:noFill/>
          <a:ln w="95250"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IN" sz="1013" dirty="0"/>
          </a:p>
        </p:txBody>
      </p:sp>
      <p:sp>
        <p:nvSpPr>
          <p:cNvPr id="32" name="Oval 31">
            <a:extLst>
              <a:ext uri="{FF2B5EF4-FFF2-40B4-BE49-F238E27FC236}">
                <a16:creationId xmlns:a16="http://schemas.microsoft.com/office/drawing/2014/main" id="{C42CBD43-DFBD-439C-A054-024FFB5B502E}"/>
              </a:ext>
            </a:extLst>
          </p:cNvPr>
          <p:cNvSpPr/>
          <p:nvPr/>
        </p:nvSpPr>
        <p:spPr>
          <a:xfrm>
            <a:off x="2232073" y="4450742"/>
            <a:ext cx="509451" cy="509451"/>
          </a:xfrm>
          <a:prstGeom prst="ellipse">
            <a:avLst/>
          </a:prstGeom>
          <a:solidFill>
            <a:schemeClr val="bg1"/>
          </a:solidFill>
          <a:ln>
            <a:solidFill>
              <a:srgbClr val="AD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dirty="0"/>
          </a:p>
        </p:txBody>
      </p:sp>
      <p:sp>
        <p:nvSpPr>
          <p:cNvPr id="33" name="Oval 32">
            <a:extLst>
              <a:ext uri="{FF2B5EF4-FFF2-40B4-BE49-F238E27FC236}">
                <a16:creationId xmlns:a16="http://schemas.microsoft.com/office/drawing/2014/main" id="{0A616717-6BAE-42F9-8879-80345897B327}"/>
              </a:ext>
            </a:extLst>
          </p:cNvPr>
          <p:cNvSpPr/>
          <p:nvPr/>
        </p:nvSpPr>
        <p:spPr>
          <a:xfrm>
            <a:off x="4222757" y="3355692"/>
            <a:ext cx="509451" cy="509451"/>
          </a:xfrm>
          <a:prstGeom prst="ellipse">
            <a:avLst/>
          </a:prstGeom>
          <a:solidFill>
            <a:schemeClr val="bg1"/>
          </a:solidFill>
          <a:ln>
            <a:solidFill>
              <a:srgbClr val="AD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dirty="0"/>
          </a:p>
        </p:txBody>
      </p:sp>
      <p:sp>
        <p:nvSpPr>
          <p:cNvPr id="34" name="Oval 33">
            <a:extLst>
              <a:ext uri="{FF2B5EF4-FFF2-40B4-BE49-F238E27FC236}">
                <a16:creationId xmlns:a16="http://schemas.microsoft.com/office/drawing/2014/main" id="{5BC00893-8218-4DCC-AE7D-E9CE949CB84B}"/>
              </a:ext>
            </a:extLst>
          </p:cNvPr>
          <p:cNvSpPr/>
          <p:nvPr/>
        </p:nvSpPr>
        <p:spPr>
          <a:xfrm>
            <a:off x="6240969" y="2648402"/>
            <a:ext cx="509451" cy="509451"/>
          </a:xfrm>
          <a:prstGeom prst="ellipse">
            <a:avLst/>
          </a:prstGeom>
          <a:solidFill>
            <a:schemeClr val="bg1"/>
          </a:solidFill>
          <a:ln>
            <a:solidFill>
              <a:srgbClr val="AD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dirty="0"/>
          </a:p>
        </p:txBody>
      </p:sp>
      <p:sp>
        <p:nvSpPr>
          <p:cNvPr id="36" name="TextBox 35">
            <a:extLst>
              <a:ext uri="{FF2B5EF4-FFF2-40B4-BE49-F238E27FC236}">
                <a16:creationId xmlns:a16="http://schemas.microsoft.com/office/drawing/2014/main" id="{8E0CE83D-77C9-456D-923C-7FDE148D3BA9}"/>
              </a:ext>
            </a:extLst>
          </p:cNvPr>
          <p:cNvSpPr txBox="1"/>
          <p:nvPr/>
        </p:nvSpPr>
        <p:spPr>
          <a:xfrm>
            <a:off x="1445506" y="2550271"/>
            <a:ext cx="1962958" cy="466281"/>
          </a:xfrm>
          <a:prstGeom prst="rect">
            <a:avLst/>
          </a:prstGeom>
          <a:noFill/>
        </p:spPr>
        <p:txBody>
          <a:bodyPr wrap="square" lIns="0" rIns="0" rtlCol="0" anchor="b">
            <a:spAutoFit/>
          </a:bodyPr>
          <a:lstStyle/>
          <a:p>
            <a:pPr algn="ctr">
              <a:lnSpc>
                <a:spcPct val="80000"/>
              </a:lnSpc>
            </a:pPr>
            <a:r>
              <a:rPr lang="en-IN" sz="1500" b="1" dirty="0">
                <a:solidFill>
                  <a:srgbClr val="AD0003"/>
                </a:solidFill>
                <a:ea typeface="Open Sans" panose="020B0606030504020204" pitchFamily="34" charset="0"/>
                <a:cs typeface="Open Sans" panose="020B0606030504020204" pitchFamily="34" charset="0"/>
              </a:rPr>
              <a:t>Monitoring by Physicians and Nurses</a:t>
            </a:r>
          </a:p>
        </p:txBody>
      </p:sp>
      <p:sp>
        <p:nvSpPr>
          <p:cNvPr id="37" name="TextBox 36">
            <a:extLst>
              <a:ext uri="{FF2B5EF4-FFF2-40B4-BE49-F238E27FC236}">
                <a16:creationId xmlns:a16="http://schemas.microsoft.com/office/drawing/2014/main" id="{82B62B8F-6259-4720-B9BD-29EDFF06BE47}"/>
              </a:ext>
            </a:extLst>
          </p:cNvPr>
          <p:cNvSpPr txBox="1"/>
          <p:nvPr/>
        </p:nvSpPr>
        <p:spPr>
          <a:xfrm>
            <a:off x="1608396" y="3051011"/>
            <a:ext cx="1732025" cy="1200329"/>
          </a:xfrm>
          <a:prstGeom prst="rect">
            <a:avLst/>
          </a:prstGeom>
          <a:noFill/>
        </p:spPr>
        <p:txBody>
          <a:bodyPr wrap="square" lIns="0" rIns="0" rtlCol="0" anchor="t">
            <a:spAutoFit/>
          </a:bodyPr>
          <a:lstStyle/>
          <a:p>
            <a:pPr algn="ctr">
              <a:defRPr/>
            </a:pPr>
            <a:r>
              <a:rPr lang="en-US" sz="1200" kern="0" dirty="0">
                <a:solidFill>
                  <a:schemeClr val="tx1">
                    <a:lumMod val="65000"/>
                    <a:lumOff val="35000"/>
                  </a:schemeClr>
                </a:solidFill>
                <a:ea typeface="Open Sans" panose="020B0606030504020204" pitchFamily="34" charset="0"/>
                <a:cs typeface="Open Sans" panose="020B0606030504020204" pitchFamily="34" charset="0"/>
              </a:rPr>
              <a:t>Co-workers share concerns about behavior that may be inconsistent with Keck Commitment through the Daily Incident Reporting System. </a:t>
            </a:r>
            <a:endParaRPr lang="en-US" sz="1050" kern="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7EF5B47E-3F79-412C-A69C-6F3EA0CBEACD}"/>
              </a:ext>
            </a:extLst>
          </p:cNvPr>
          <p:cNvSpPr txBox="1"/>
          <p:nvPr/>
        </p:nvSpPr>
        <p:spPr>
          <a:xfrm>
            <a:off x="3611471" y="1663571"/>
            <a:ext cx="1732025" cy="466281"/>
          </a:xfrm>
          <a:prstGeom prst="rect">
            <a:avLst/>
          </a:prstGeom>
          <a:noFill/>
        </p:spPr>
        <p:txBody>
          <a:bodyPr wrap="square" lIns="0" rIns="0" rtlCol="0" anchor="b">
            <a:spAutoFit/>
          </a:bodyPr>
          <a:lstStyle/>
          <a:p>
            <a:pPr algn="ctr">
              <a:lnSpc>
                <a:spcPct val="80000"/>
              </a:lnSpc>
            </a:pPr>
            <a:r>
              <a:rPr lang="en-IN" sz="1500" b="1" dirty="0">
                <a:solidFill>
                  <a:srgbClr val="AD0003"/>
                </a:solidFill>
                <a:ea typeface="Open Sans" panose="020B0606030504020204" pitchFamily="34" charset="0"/>
                <a:cs typeface="Open Sans" panose="020B0606030504020204" pitchFamily="34" charset="0"/>
              </a:rPr>
              <a:t>Peer “Cup of Coffee” Opportunity</a:t>
            </a:r>
          </a:p>
        </p:txBody>
      </p:sp>
      <p:sp>
        <p:nvSpPr>
          <p:cNvPr id="39" name="TextBox 38">
            <a:extLst>
              <a:ext uri="{FF2B5EF4-FFF2-40B4-BE49-F238E27FC236}">
                <a16:creationId xmlns:a16="http://schemas.microsoft.com/office/drawing/2014/main" id="{42D8B9A1-7A93-44C0-9F36-4B1647258D88}"/>
              </a:ext>
            </a:extLst>
          </p:cNvPr>
          <p:cNvSpPr txBox="1"/>
          <p:nvPr/>
        </p:nvSpPr>
        <p:spPr>
          <a:xfrm>
            <a:off x="3594894" y="2158202"/>
            <a:ext cx="1732025" cy="1015663"/>
          </a:xfrm>
          <a:prstGeom prst="rect">
            <a:avLst/>
          </a:prstGeom>
          <a:noFill/>
        </p:spPr>
        <p:txBody>
          <a:bodyPr wrap="square" lIns="0" rIns="0" rtlCol="0" anchor="t">
            <a:spAutoFit/>
          </a:bodyPr>
          <a:lstStyle/>
          <a:p>
            <a:pPr algn="ctr">
              <a:defRPr/>
            </a:pPr>
            <a:r>
              <a:rPr lang="en-US" sz="1200" kern="0" dirty="0">
                <a:solidFill>
                  <a:schemeClr val="tx1">
                    <a:lumMod val="65000"/>
                    <a:lumOff val="35000"/>
                  </a:schemeClr>
                </a:solidFill>
                <a:ea typeface="Open Sans" panose="020B0606030504020204" pitchFamily="34" charset="0"/>
                <a:cs typeface="Open Sans" panose="020B0606030504020204" pitchFamily="34" charset="0"/>
              </a:rPr>
              <a:t>Physicians and nurses trained by Vanderbilt Center for Patient and Professionalism Advocacy share observations</a:t>
            </a:r>
            <a:r>
              <a:rPr lang="en-US" sz="1200" kern="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0" name="TextBox 39">
            <a:extLst>
              <a:ext uri="{FF2B5EF4-FFF2-40B4-BE49-F238E27FC236}">
                <a16:creationId xmlns:a16="http://schemas.microsoft.com/office/drawing/2014/main" id="{87420FCE-DE95-4227-A2B5-DE28729193C4}"/>
              </a:ext>
            </a:extLst>
          </p:cNvPr>
          <p:cNvSpPr txBox="1"/>
          <p:nvPr/>
        </p:nvSpPr>
        <p:spPr>
          <a:xfrm>
            <a:off x="5610002" y="1110918"/>
            <a:ext cx="1732025" cy="466281"/>
          </a:xfrm>
          <a:prstGeom prst="rect">
            <a:avLst/>
          </a:prstGeom>
          <a:noFill/>
        </p:spPr>
        <p:txBody>
          <a:bodyPr wrap="square" lIns="0" rIns="0" rtlCol="0" anchor="b">
            <a:spAutoFit/>
          </a:bodyPr>
          <a:lstStyle/>
          <a:p>
            <a:pPr algn="ctr">
              <a:lnSpc>
                <a:spcPct val="80000"/>
              </a:lnSpc>
            </a:pPr>
            <a:r>
              <a:rPr lang="en-IN" sz="1500" b="1" dirty="0">
                <a:solidFill>
                  <a:srgbClr val="AD0003"/>
                </a:solidFill>
                <a:ea typeface="Open Sans" panose="020B0606030504020204" pitchFamily="34" charset="0"/>
                <a:cs typeface="Open Sans" panose="020B0606030504020204" pitchFamily="34" charset="0"/>
              </a:rPr>
              <a:t>Accountability/</a:t>
            </a:r>
            <a:br>
              <a:rPr lang="en-IN" sz="1500" b="1" dirty="0">
                <a:solidFill>
                  <a:srgbClr val="AD0003"/>
                </a:solidFill>
                <a:ea typeface="Open Sans" panose="020B0606030504020204" pitchFamily="34" charset="0"/>
                <a:cs typeface="Open Sans" panose="020B0606030504020204" pitchFamily="34" charset="0"/>
              </a:rPr>
            </a:br>
            <a:r>
              <a:rPr lang="en-IN" sz="1500" b="1" dirty="0">
                <a:solidFill>
                  <a:srgbClr val="AD0003"/>
                </a:solidFill>
                <a:ea typeface="Open Sans" panose="020B0606030504020204" pitchFamily="34" charset="0"/>
                <a:cs typeface="Open Sans" panose="020B0606030504020204" pitchFamily="34" charset="0"/>
              </a:rPr>
              <a:t>Goal Setting</a:t>
            </a:r>
          </a:p>
        </p:txBody>
      </p:sp>
      <p:sp>
        <p:nvSpPr>
          <p:cNvPr id="41" name="TextBox 40">
            <a:extLst>
              <a:ext uri="{FF2B5EF4-FFF2-40B4-BE49-F238E27FC236}">
                <a16:creationId xmlns:a16="http://schemas.microsoft.com/office/drawing/2014/main" id="{9CF2E6C2-7DFB-436F-93C1-EFA0E8592B67}"/>
              </a:ext>
            </a:extLst>
          </p:cNvPr>
          <p:cNvSpPr txBox="1"/>
          <p:nvPr/>
        </p:nvSpPr>
        <p:spPr>
          <a:xfrm>
            <a:off x="5620608" y="1592148"/>
            <a:ext cx="1732025" cy="1015663"/>
          </a:xfrm>
          <a:prstGeom prst="rect">
            <a:avLst/>
          </a:prstGeom>
          <a:noFill/>
        </p:spPr>
        <p:txBody>
          <a:bodyPr wrap="square" lIns="0" rIns="0" rtlCol="0" anchor="t">
            <a:spAutoFit/>
          </a:bodyPr>
          <a:lstStyle/>
          <a:p>
            <a:pPr algn="ctr">
              <a:defRPr/>
            </a:pPr>
            <a:r>
              <a:rPr lang="en-US" sz="1200" kern="0" dirty="0">
                <a:solidFill>
                  <a:schemeClr val="tx1">
                    <a:lumMod val="65000"/>
                    <a:lumOff val="35000"/>
                  </a:schemeClr>
                </a:solidFill>
                <a:ea typeface="Open Sans" panose="020B0606030504020204" pitchFamily="34" charset="0"/>
                <a:cs typeface="Open Sans" panose="020B0606030504020204" pitchFamily="34" charset="0"/>
              </a:rPr>
              <a:t>If patterns of concern continue, accountability is discussed, goals are set and guided support is provided by their supervisor.</a:t>
            </a:r>
            <a:endParaRPr lang="en-US" sz="1050" kern="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itle 2">
            <a:extLst>
              <a:ext uri="{FF2B5EF4-FFF2-40B4-BE49-F238E27FC236}">
                <a16:creationId xmlns:a16="http://schemas.microsoft.com/office/drawing/2014/main" id="{5475ADC7-C175-DD40-998B-1A45DC674244}"/>
              </a:ext>
            </a:extLst>
          </p:cNvPr>
          <p:cNvSpPr txBox="1">
            <a:spLocks/>
          </p:cNvSpPr>
          <p:nvPr/>
        </p:nvSpPr>
        <p:spPr bwMode="auto">
          <a:xfrm>
            <a:off x="-673780" y="365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ctr" defTabSz="609585" rtl="0" eaLnBrk="0" fontAlgn="base" hangingPunct="0">
              <a:spcBef>
                <a:spcPct val="0"/>
              </a:spcBef>
              <a:spcAft>
                <a:spcPct val="0"/>
              </a:spcAft>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defTabSz="609585" rtl="0" eaLnBrk="0" fontAlgn="base" hangingPunct="0">
              <a:spcBef>
                <a:spcPct val="0"/>
              </a:spcBef>
              <a:spcAft>
                <a:spcPct val="0"/>
              </a:spcAft>
              <a:defRPr sz="5867">
                <a:solidFill>
                  <a:schemeClr val="tx1"/>
                </a:solidFill>
                <a:latin typeface="Arial" charset="0"/>
                <a:ea typeface="MS PGothic" panose="020B0600070205080204" pitchFamily="34" charset="-128"/>
                <a:cs typeface="Arial" charset="0"/>
              </a:defRPr>
            </a:lvl2pPr>
            <a:lvl3pPr algn="l" defTabSz="609585" rtl="0" eaLnBrk="0" fontAlgn="base" hangingPunct="0">
              <a:spcBef>
                <a:spcPct val="0"/>
              </a:spcBef>
              <a:spcAft>
                <a:spcPct val="0"/>
              </a:spcAft>
              <a:defRPr sz="5867">
                <a:solidFill>
                  <a:schemeClr val="tx1"/>
                </a:solidFill>
                <a:latin typeface="Arial" charset="0"/>
                <a:ea typeface="MS PGothic" panose="020B0600070205080204" pitchFamily="34" charset="-128"/>
                <a:cs typeface="Arial" charset="0"/>
              </a:defRPr>
            </a:lvl3pPr>
            <a:lvl4pPr algn="l" defTabSz="609585" rtl="0" eaLnBrk="0" fontAlgn="base" hangingPunct="0">
              <a:spcBef>
                <a:spcPct val="0"/>
              </a:spcBef>
              <a:spcAft>
                <a:spcPct val="0"/>
              </a:spcAft>
              <a:defRPr sz="5867">
                <a:solidFill>
                  <a:schemeClr val="tx1"/>
                </a:solidFill>
                <a:latin typeface="Arial" charset="0"/>
                <a:ea typeface="MS PGothic" panose="020B0600070205080204" pitchFamily="34" charset="-128"/>
                <a:cs typeface="Arial" charset="0"/>
              </a:defRPr>
            </a:lvl4pPr>
            <a:lvl5pPr algn="l" defTabSz="609585" rtl="0" eaLnBrk="0" fontAlgn="base" hangingPunct="0">
              <a:spcBef>
                <a:spcPct val="0"/>
              </a:spcBef>
              <a:spcAft>
                <a:spcPct val="0"/>
              </a:spcAft>
              <a:defRPr sz="5867">
                <a:solidFill>
                  <a:schemeClr val="tx1"/>
                </a:solidFill>
                <a:latin typeface="Arial" charset="0"/>
                <a:ea typeface="MS PGothic" panose="020B0600070205080204" pitchFamily="34" charset="-128"/>
                <a:cs typeface="Arial" charset="0"/>
              </a:defRPr>
            </a:lvl5pPr>
            <a:lvl6pPr marL="609585" algn="l" defTabSz="609585" rtl="0" eaLnBrk="1" fontAlgn="base" hangingPunct="1">
              <a:spcBef>
                <a:spcPct val="0"/>
              </a:spcBef>
              <a:spcAft>
                <a:spcPct val="0"/>
              </a:spcAft>
              <a:defRPr sz="5867">
                <a:solidFill>
                  <a:schemeClr val="tx1"/>
                </a:solidFill>
                <a:latin typeface="Arial" charset="0"/>
                <a:ea typeface="ＭＳ Ｐゴシック" charset="0"/>
              </a:defRPr>
            </a:lvl6pPr>
            <a:lvl7pPr marL="1219170" algn="l" defTabSz="609585" rtl="0" eaLnBrk="1" fontAlgn="base" hangingPunct="1">
              <a:spcBef>
                <a:spcPct val="0"/>
              </a:spcBef>
              <a:spcAft>
                <a:spcPct val="0"/>
              </a:spcAft>
              <a:defRPr sz="5867">
                <a:solidFill>
                  <a:schemeClr val="tx1"/>
                </a:solidFill>
                <a:latin typeface="Arial" charset="0"/>
                <a:ea typeface="ＭＳ Ｐゴシック" charset="0"/>
              </a:defRPr>
            </a:lvl7pPr>
            <a:lvl8pPr marL="1828754" algn="l" defTabSz="609585" rtl="0" eaLnBrk="1" fontAlgn="base" hangingPunct="1">
              <a:spcBef>
                <a:spcPct val="0"/>
              </a:spcBef>
              <a:spcAft>
                <a:spcPct val="0"/>
              </a:spcAft>
              <a:defRPr sz="5867">
                <a:solidFill>
                  <a:schemeClr val="tx1"/>
                </a:solidFill>
                <a:latin typeface="Arial" charset="0"/>
                <a:ea typeface="ＭＳ Ｐゴシック" charset="0"/>
              </a:defRPr>
            </a:lvl8pPr>
            <a:lvl9pPr marL="2438339" algn="l" defTabSz="609585" rtl="0" eaLnBrk="1" fontAlgn="base" hangingPunct="1">
              <a:spcBef>
                <a:spcPct val="0"/>
              </a:spcBef>
              <a:spcAft>
                <a:spcPct val="0"/>
              </a:spcAft>
              <a:defRPr sz="5867">
                <a:solidFill>
                  <a:schemeClr val="tx1"/>
                </a:solidFill>
                <a:latin typeface="Arial" charset="0"/>
                <a:ea typeface="ＭＳ Ｐゴシック" charset="0"/>
              </a:defRPr>
            </a:lvl9pPr>
          </a:lstStyle>
          <a:p>
            <a:r>
              <a:rPr lang="en-US" sz="3300" dirty="0">
                <a:latin typeface="+mj-lt"/>
              </a:rPr>
              <a:t>Professionalism</a:t>
            </a:r>
            <a:r>
              <a:rPr lang="en-US" sz="3000" dirty="0">
                <a:latin typeface="+mj-lt"/>
              </a:rPr>
              <a:t> Program: Keck Medicine</a:t>
            </a:r>
          </a:p>
        </p:txBody>
      </p:sp>
      <p:sp>
        <p:nvSpPr>
          <p:cNvPr id="61" name="Freeform 73">
            <a:extLst>
              <a:ext uri="{FF2B5EF4-FFF2-40B4-BE49-F238E27FC236}">
                <a16:creationId xmlns:a16="http://schemas.microsoft.com/office/drawing/2014/main" id="{8A522EF2-2569-A540-AFDF-0B3AF55ACA9D}"/>
              </a:ext>
            </a:extLst>
          </p:cNvPr>
          <p:cNvSpPr>
            <a:spLocks noEditPoints="1"/>
          </p:cNvSpPr>
          <p:nvPr/>
        </p:nvSpPr>
        <p:spPr bwMode="auto">
          <a:xfrm>
            <a:off x="6348088" y="2757318"/>
            <a:ext cx="295214" cy="264965"/>
          </a:xfrm>
          <a:custGeom>
            <a:avLst/>
            <a:gdLst>
              <a:gd name="T0" fmla="*/ 352 w 6169"/>
              <a:gd name="T1" fmla="*/ 3773 h 5536"/>
              <a:gd name="T2" fmla="*/ 427 w 6169"/>
              <a:gd name="T3" fmla="*/ 3951 h 5536"/>
              <a:gd name="T4" fmla="*/ 571 w 6169"/>
              <a:gd name="T5" fmla="*/ 4074 h 5536"/>
              <a:gd name="T6" fmla="*/ 760 w 6169"/>
              <a:gd name="T7" fmla="*/ 4119 h 5536"/>
              <a:gd name="T8" fmla="*/ 5540 w 6169"/>
              <a:gd name="T9" fmla="*/ 4098 h 5536"/>
              <a:gd name="T10" fmla="*/ 5701 w 6169"/>
              <a:gd name="T11" fmla="*/ 3997 h 5536"/>
              <a:gd name="T12" fmla="*/ 5802 w 6169"/>
              <a:gd name="T13" fmla="*/ 3836 h 5536"/>
              <a:gd name="T14" fmla="*/ 5822 w 6169"/>
              <a:gd name="T15" fmla="*/ 3567 h 5536"/>
              <a:gd name="T16" fmla="*/ 693 w 6169"/>
              <a:gd name="T17" fmla="*/ 350 h 5536"/>
              <a:gd name="T18" fmla="*/ 515 w 6169"/>
              <a:gd name="T19" fmla="*/ 424 h 5536"/>
              <a:gd name="T20" fmla="*/ 391 w 6169"/>
              <a:gd name="T21" fmla="*/ 569 h 5536"/>
              <a:gd name="T22" fmla="*/ 346 w 6169"/>
              <a:gd name="T23" fmla="*/ 759 h 5536"/>
              <a:gd name="T24" fmla="*/ 5824 w 6169"/>
              <a:gd name="T25" fmla="*/ 759 h 5536"/>
              <a:gd name="T26" fmla="*/ 5777 w 6169"/>
              <a:gd name="T27" fmla="*/ 569 h 5536"/>
              <a:gd name="T28" fmla="*/ 5654 w 6169"/>
              <a:gd name="T29" fmla="*/ 424 h 5536"/>
              <a:gd name="T30" fmla="*/ 5476 w 6169"/>
              <a:gd name="T31" fmla="*/ 350 h 5536"/>
              <a:gd name="T32" fmla="*/ 760 w 6169"/>
              <a:gd name="T33" fmla="*/ 0 h 5536"/>
              <a:gd name="T34" fmla="*/ 5596 w 6169"/>
              <a:gd name="T35" fmla="*/ 22 h 5536"/>
              <a:gd name="T36" fmla="*/ 5843 w 6169"/>
              <a:gd name="T37" fmla="*/ 136 h 5536"/>
              <a:gd name="T38" fmla="*/ 6032 w 6169"/>
              <a:gd name="T39" fmla="*/ 325 h 5536"/>
              <a:gd name="T40" fmla="*/ 6144 w 6169"/>
              <a:gd name="T41" fmla="*/ 572 h 5536"/>
              <a:gd name="T42" fmla="*/ 6169 w 6169"/>
              <a:gd name="T43" fmla="*/ 3705 h 5536"/>
              <a:gd name="T44" fmla="*/ 6116 w 6169"/>
              <a:gd name="T45" fmla="*/ 3980 h 5536"/>
              <a:gd name="T46" fmla="*/ 5976 w 6169"/>
              <a:gd name="T47" fmla="*/ 4211 h 5536"/>
              <a:gd name="T48" fmla="*/ 5764 w 6169"/>
              <a:gd name="T49" fmla="*/ 4375 h 5536"/>
              <a:gd name="T50" fmla="*/ 5502 w 6169"/>
              <a:gd name="T51" fmla="*/ 4460 h 5536"/>
              <a:gd name="T52" fmla="*/ 3257 w 6169"/>
              <a:gd name="T53" fmla="*/ 5191 h 5536"/>
              <a:gd name="T54" fmla="*/ 4405 w 6169"/>
              <a:gd name="T55" fmla="*/ 5208 h 5536"/>
              <a:gd name="T56" fmla="*/ 4485 w 6169"/>
              <a:gd name="T57" fmla="*/ 5287 h 5536"/>
              <a:gd name="T58" fmla="*/ 4498 w 6169"/>
              <a:gd name="T59" fmla="*/ 5403 h 5536"/>
              <a:gd name="T60" fmla="*/ 4438 w 6169"/>
              <a:gd name="T61" fmla="*/ 5498 h 5536"/>
              <a:gd name="T62" fmla="*/ 4330 w 6169"/>
              <a:gd name="T63" fmla="*/ 5536 h 5536"/>
              <a:gd name="T64" fmla="*/ 1762 w 6169"/>
              <a:gd name="T65" fmla="*/ 5519 h 5536"/>
              <a:gd name="T66" fmla="*/ 1684 w 6169"/>
              <a:gd name="T67" fmla="*/ 5440 h 5536"/>
              <a:gd name="T68" fmla="*/ 1670 w 6169"/>
              <a:gd name="T69" fmla="*/ 5324 h 5536"/>
              <a:gd name="T70" fmla="*/ 1730 w 6169"/>
              <a:gd name="T71" fmla="*/ 5229 h 5536"/>
              <a:gd name="T72" fmla="*/ 1839 w 6169"/>
              <a:gd name="T73" fmla="*/ 5191 h 5536"/>
              <a:gd name="T74" fmla="*/ 760 w 6169"/>
              <a:gd name="T75" fmla="*/ 4465 h 5536"/>
              <a:gd name="T76" fmla="*/ 485 w 6169"/>
              <a:gd name="T77" fmla="*/ 4415 h 5536"/>
              <a:gd name="T78" fmla="*/ 255 w 6169"/>
              <a:gd name="T79" fmla="*/ 4272 h 5536"/>
              <a:gd name="T80" fmla="*/ 90 w 6169"/>
              <a:gd name="T81" fmla="*/ 4061 h 5536"/>
              <a:gd name="T82" fmla="*/ 6 w 6169"/>
              <a:gd name="T83" fmla="*/ 3801 h 5536"/>
              <a:gd name="T84" fmla="*/ 6 w 6169"/>
              <a:gd name="T85" fmla="*/ 664 h 5536"/>
              <a:gd name="T86" fmla="*/ 90 w 6169"/>
              <a:gd name="T87" fmla="*/ 402 h 5536"/>
              <a:gd name="T88" fmla="*/ 257 w 6169"/>
              <a:gd name="T89" fmla="*/ 190 h 5536"/>
              <a:gd name="T90" fmla="*/ 487 w 6169"/>
              <a:gd name="T91" fmla="*/ 50 h 5536"/>
              <a:gd name="T92" fmla="*/ 760 w 6169"/>
              <a:gd name="T93" fmla="*/ 0 h 5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69" h="5536">
                <a:moveTo>
                  <a:pt x="346" y="3567"/>
                </a:moveTo>
                <a:lnTo>
                  <a:pt x="346" y="3705"/>
                </a:lnTo>
                <a:lnTo>
                  <a:pt x="352" y="3773"/>
                </a:lnTo>
                <a:lnTo>
                  <a:pt x="367" y="3836"/>
                </a:lnTo>
                <a:lnTo>
                  <a:pt x="393" y="3896"/>
                </a:lnTo>
                <a:lnTo>
                  <a:pt x="427" y="3951"/>
                </a:lnTo>
                <a:lnTo>
                  <a:pt x="468" y="3997"/>
                </a:lnTo>
                <a:lnTo>
                  <a:pt x="517" y="4040"/>
                </a:lnTo>
                <a:lnTo>
                  <a:pt x="571" y="4074"/>
                </a:lnTo>
                <a:lnTo>
                  <a:pt x="629" y="4098"/>
                </a:lnTo>
                <a:lnTo>
                  <a:pt x="693" y="4113"/>
                </a:lnTo>
                <a:lnTo>
                  <a:pt x="760" y="4119"/>
                </a:lnTo>
                <a:lnTo>
                  <a:pt x="5408" y="4119"/>
                </a:lnTo>
                <a:lnTo>
                  <a:pt x="5476" y="4113"/>
                </a:lnTo>
                <a:lnTo>
                  <a:pt x="5540" y="4098"/>
                </a:lnTo>
                <a:lnTo>
                  <a:pt x="5598" y="4072"/>
                </a:lnTo>
                <a:lnTo>
                  <a:pt x="5652" y="4038"/>
                </a:lnTo>
                <a:lnTo>
                  <a:pt x="5701" y="3997"/>
                </a:lnTo>
                <a:lnTo>
                  <a:pt x="5742" y="3949"/>
                </a:lnTo>
                <a:lnTo>
                  <a:pt x="5775" y="3894"/>
                </a:lnTo>
                <a:lnTo>
                  <a:pt x="5802" y="3836"/>
                </a:lnTo>
                <a:lnTo>
                  <a:pt x="5817" y="3773"/>
                </a:lnTo>
                <a:lnTo>
                  <a:pt x="5822" y="3705"/>
                </a:lnTo>
                <a:lnTo>
                  <a:pt x="5822" y="3567"/>
                </a:lnTo>
                <a:lnTo>
                  <a:pt x="346" y="3567"/>
                </a:lnTo>
                <a:close/>
                <a:moveTo>
                  <a:pt x="760" y="344"/>
                </a:moveTo>
                <a:lnTo>
                  <a:pt x="693" y="350"/>
                </a:lnTo>
                <a:lnTo>
                  <a:pt x="629" y="366"/>
                </a:lnTo>
                <a:lnTo>
                  <a:pt x="569" y="391"/>
                </a:lnTo>
                <a:lnTo>
                  <a:pt x="515" y="424"/>
                </a:lnTo>
                <a:lnTo>
                  <a:pt x="468" y="466"/>
                </a:lnTo>
                <a:lnTo>
                  <a:pt x="425" y="514"/>
                </a:lnTo>
                <a:lnTo>
                  <a:pt x="391" y="569"/>
                </a:lnTo>
                <a:lnTo>
                  <a:pt x="367" y="628"/>
                </a:lnTo>
                <a:lnTo>
                  <a:pt x="352" y="692"/>
                </a:lnTo>
                <a:lnTo>
                  <a:pt x="346" y="759"/>
                </a:lnTo>
                <a:lnTo>
                  <a:pt x="346" y="3221"/>
                </a:lnTo>
                <a:lnTo>
                  <a:pt x="5824" y="3221"/>
                </a:lnTo>
                <a:lnTo>
                  <a:pt x="5824" y="759"/>
                </a:lnTo>
                <a:lnTo>
                  <a:pt x="5819" y="692"/>
                </a:lnTo>
                <a:lnTo>
                  <a:pt x="5804" y="628"/>
                </a:lnTo>
                <a:lnTo>
                  <a:pt x="5777" y="569"/>
                </a:lnTo>
                <a:lnTo>
                  <a:pt x="5744" y="514"/>
                </a:lnTo>
                <a:lnTo>
                  <a:pt x="5702" y="466"/>
                </a:lnTo>
                <a:lnTo>
                  <a:pt x="5654" y="424"/>
                </a:lnTo>
                <a:lnTo>
                  <a:pt x="5599" y="391"/>
                </a:lnTo>
                <a:lnTo>
                  <a:pt x="5540" y="366"/>
                </a:lnTo>
                <a:lnTo>
                  <a:pt x="5476" y="350"/>
                </a:lnTo>
                <a:lnTo>
                  <a:pt x="5408" y="344"/>
                </a:lnTo>
                <a:lnTo>
                  <a:pt x="760" y="344"/>
                </a:lnTo>
                <a:close/>
                <a:moveTo>
                  <a:pt x="760" y="0"/>
                </a:moveTo>
                <a:lnTo>
                  <a:pt x="5408" y="0"/>
                </a:lnTo>
                <a:lnTo>
                  <a:pt x="5504" y="5"/>
                </a:lnTo>
                <a:lnTo>
                  <a:pt x="5596" y="22"/>
                </a:lnTo>
                <a:lnTo>
                  <a:pt x="5682" y="50"/>
                </a:lnTo>
                <a:lnTo>
                  <a:pt x="5766" y="88"/>
                </a:lnTo>
                <a:lnTo>
                  <a:pt x="5843" y="136"/>
                </a:lnTo>
                <a:lnTo>
                  <a:pt x="5912" y="190"/>
                </a:lnTo>
                <a:lnTo>
                  <a:pt x="5976" y="254"/>
                </a:lnTo>
                <a:lnTo>
                  <a:pt x="6032" y="325"/>
                </a:lnTo>
                <a:lnTo>
                  <a:pt x="6079" y="402"/>
                </a:lnTo>
                <a:lnTo>
                  <a:pt x="6118" y="484"/>
                </a:lnTo>
                <a:lnTo>
                  <a:pt x="6144" y="572"/>
                </a:lnTo>
                <a:lnTo>
                  <a:pt x="6163" y="664"/>
                </a:lnTo>
                <a:lnTo>
                  <a:pt x="6169" y="759"/>
                </a:lnTo>
                <a:lnTo>
                  <a:pt x="6169" y="3705"/>
                </a:lnTo>
                <a:lnTo>
                  <a:pt x="6163" y="3801"/>
                </a:lnTo>
                <a:lnTo>
                  <a:pt x="6144" y="3893"/>
                </a:lnTo>
                <a:lnTo>
                  <a:pt x="6116" y="3980"/>
                </a:lnTo>
                <a:lnTo>
                  <a:pt x="6079" y="4063"/>
                </a:lnTo>
                <a:lnTo>
                  <a:pt x="6032" y="4140"/>
                </a:lnTo>
                <a:lnTo>
                  <a:pt x="5976" y="4211"/>
                </a:lnTo>
                <a:lnTo>
                  <a:pt x="5912" y="4272"/>
                </a:lnTo>
                <a:lnTo>
                  <a:pt x="5841" y="4329"/>
                </a:lnTo>
                <a:lnTo>
                  <a:pt x="5764" y="4375"/>
                </a:lnTo>
                <a:lnTo>
                  <a:pt x="5682" y="4415"/>
                </a:lnTo>
                <a:lnTo>
                  <a:pt x="5594" y="4443"/>
                </a:lnTo>
                <a:lnTo>
                  <a:pt x="5502" y="4460"/>
                </a:lnTo>
                <a:lnTo>
                  <a:pt x="5408" y="4465"/>
                </a:lnTo>
                <a:lnTo>
                  <a:pt x="3257" y="4465"/>
                </a:lnTo>
                <a:lnTo>
                  <a:pt x="3257" y="5191"/>
                </a:lnTo>
                <a:lnTo>
                  <a:pt x="4330" y="5191"/>
                </a:lnTo>
                <a:lnTo>
                  <a:pt x="4369" y="5195"/>
                </a:lnTo>
                <a:lnTo>
                  <a:pt x="4405" y="5208"/>
                </a:lnTo>
                <a:lnTo>
                  <a:pt x="4438" y="5229"/>
                </a:lnTo>
                <a:lnTo>
                  <a:pt x="4465" y="5255"/>
                </a:lnTo>
                <a:lnTo>
                  <a:pt x="4485" y="5287"/>
                </a:lnTo>
                <a:lnTo>
                  <a:pt x="4498" y="5324"/>
                </a:lnTo>
                <a:lnTo>
                  <a:pt x="4502" y="5364"/>
                </a:lnTo>
                <a:lnTo>
                  <a:pt x="4498" y="5403"/>
                </a:lnTo>
                <a:lnTo>
                  <a:pt x="4485" y="5440"/>
                </a:lnTo>
                <a:lnTo>
                  <a:pt x="4465" y="5472"/>
                </a:lnTo>
                <a:lnTo>
                  <a:pt x="4438" y="5498"/>
                </a:lnTo>
                <a:lnTo>
                  <a:pt x="4405" y="5519"/>
                </a:lnTo>
                <a:lnTo>
                  <a:pt x="4369" y="5532"/>
                </a:lnTo>
                <a:lnTo>
                  <a:pt x="4330" y="5536"/>
                </a:lnTo>
                <a:lnTo>
                  <a:pt x="1839" y="5536"/>
                </a:lnTo>
                <a:lnTo>
                  <a:pt x="1800" y="5532"/>
                </a:lnTo>
                <a:lnTo>
                  <a:pt x="1762" y="5519"/>
                </a:lnTo>
                <a:lnTo>
                  <a:pt x="1730" y="5498"/>
                </a:lnTo>
                <a:lnTo>
                  <a:pt x="1704" y="5472"/>
                </a:lnTo>
                <a:lnTo>
                  <a:pt x="1684" y="5440"/>
                </a:lnTo>
                <a:lnTo>
                  <a:pt x="1670" y="5403"/>
                </a:lnTo>
                <a:lnTo>
                  <a:pt x="1667" y="5364"/>
                </a:lnTo>
                <a:lnTo>
                  <a:pt x="1670" y="5324"/>
                </a:lnTo>
                <a:lnTo>
                  <a:pt x="1684" y="5287"/>
                </a:lnTo>
                <a:lnTo>
                  <a:pt x="1704" y="5255"/>
                </a:lnTo>
                <a:lnTo>
                  <a:pt x="1730" y="5229"/>
                </a:lnTo>
                <a:lnTo>
                  <a:pt x="1762" y="5208"/>
                </a:lnTo>
                <a:lnTo>
                  <a:pt x="1800" y="5195"/>
                </a:lnTo>
                <a:lnTo>
                  <a:pt x="1839" y="5191"/>
                </a:lnTo>
                <a:lnTo>
                  <a:pt x="2912" y="5191"/>
                </a:lnTo>
                <a:lnTo>
                  <a:pt x="2912" y="4465"/>
                </a:lnTo>
                <a:lnTo>
                  <a:pt x="760" y="4465"/>
                </a:lnTo>
                <a:lnTo>
                  <a:pt x="665" y="4460"/>
                </a:lnTo>
                <a:lnTo>
                  <a:pt x="573" y="4443"/>
                </a:lnTo>
                <a:lnTo>
                  <a:pt x="485" y="4415"/>
                </a:lnTo>
                <a:lnTo>
                  <a:pt x="403" y="4375"/>
                </a:lnTo>
                <a:lnTo>
                  <a:pt x="326" y="4329"/>
                </a:lnTo>
                <a:lnTo>
                  <a:pt x="255" y="4272"/>
                </a:lnTo>
                <a:lnTo>
                  <a:pt x="193" y="4209"/>
                </a:lnTo>
                <a:lnTo>
                  <a:pt x="137" y="4140"/>
                </a:lnTo>
                <a:lnTo>
                  <a:pt x="90" y="4061"/>
                </a:lnTo>
                <a:lnTo>
                  <a:pt x="51" y="3979"/>
                </a:lnTo>
                <a:lnTo>
                  <a:pt x="22" y="3893"/>
                </a:lnTo>
                <a:lnTo>
                  <a:pt x="6" y="3801"/>
                </a:lnTo>
                <a:lnTo>
                  <a:pt x="0" y="3705"/>
                </a:lnTo>
                <a:lnTo>
                  <a:pt x="0" y="759"/>
                </a:lnTo>
                <a:lnTo>
                  <a:pt x="6" y="664"/>
                </a:lnTo>
                <a:lnTo>
                  <a:pt x="22" y="572"/>
                </a:lnTo>
                <a:lnTo>
                  <a:pt x="51" y="484"/>
                </a:lnTo>
                <a:lnTo>
                  <a:pt x="90" y="402"/>
                </a:lnTo>
                <a:lnTo>
                  <a:pt x="137" y="325"/>
                </a:lnTo>
                <a:lnTo>
                  <a:pt x="193" y="254"/>
                </a:lnTo>
                <a:lnTo>
                  <a:pt x="257" y="190"/>
                </a:lnTo>
                <a:lnTo>
                  <a:pt x="326" y="136"/>
                </a:lnTo>
                <a:lnTo>
                  <a:pt x="405" y="88"/>
                </a:lnTo>
                <a:lnTo>
                  <a:pt x="487" y="50"/>
                </a:lnTo>
                <a:lnTo>
                  <a:pt x="573" y="22"/>
                </a:lnTo>
                <a:lnTo>
                  <a:pt x="665" y="5"/>
                </a:lnTo>
                <a:lnTo>
                  <a:pt x="760" y="0"/>
                </a:lnTo>
                <a:close/>
              </a:path>
            </a:pathLst>
          </a:custGeom>
          <a:solidFill>
            <a:schemeClr val="accent4"/>
          </a:solidFill>
          <a:ln w="0">
            <a:solidFill>
              <a:schemeClr val="bg2"/>
            </a:solidFill>
            <a:prstDash val="solid"/>
            <a:round/>
            <a:headEnd/>
            <a:tailEnd/>
          </a:ln>
        </p:spPr>
        <p:txBody>
          <a:bodyPr vert="horz" wrap="square" lIns="68580" tIns="34290" rIns="68580" bIns="34290" numCol="1" anchor="t" anchorCtr="0" compatLnSpc="1">
            <a:prstTxWarp prst="textNoShape">
              <a:avLst/>
            </a:prstTxWarp>
          </a:bodyPr>
          <a:lstStyle/>
          <a:p>
            <a:endParaRPr lang="en-IN" sz="1013" dirty="0">
              <a:solidFill>
                <a:schemeClr val="accent1"/>
              </a:solidFill>
            </a:endParaRPr>
          </a:p>
        </p:txBody>
      </p:sp>
      <p:sp>
        <p:nvSpPr>
          <p:cNvPr id="5" name="TextBox 4">
            <a:extLst>
              <a:ext uri="{FF2B5EF4-FFF2-40B4-BE49-F238E27FC236}">
                <a16:creationId xmlns:a16="http://schemas.microsoft.com/office/drawing/2014/main" id="{3E2C1D1A-0F98-C840-982A-4D52455572DD}"/>
              </a:ext>
            </a:extLst>
          </p:cNvPr>
          <p:cNvSpPr txBox="1"/>
          <p:nvPr/>
        </p:nvSpPr>
        <p:spPr>
          <a:xfrm>
            <a:off x="5326919" y="4160200"/>
            <a:ext cx="3338679" cy="738074"/>
          </a:xfrm>
          <a:prstGeom prst="rect">
            <a:avLst/>
          </a:prstGeom>
        </p:spPr>
        <p:txBody>
          <a:bodyPr vert="horz" wrap="square" lIns="68580" tIns="34290" rIns="68580" bIns="34290" rtlCol="0" anchor="ctr">
            <a:noAutofit/>
          </a:bodyPr>
          <a:lstStyle/>
          <a:p>
            <a:pPr algn="l"/>
            <a:r>
              <a:rPr lang="en-US" sz="1400" b="1" dirty="0">
                <a:solidFill>
                  <a:schemeClr val="tx1">
                    <a:lumMod val="65000"/>
                    <a:lumOff val="35000"/>
                  </a:schemeClr>
                </a:solidFill>
              </a:rPr>
              <a:t>Keck Medicine of USC has 100+ physicians and 150+ nurses trained to listen and determine if intervention is needed.</a:t>
            </a:r>
          </a:p>
        </p:txBody>
      </p:sp>
      <p:cxnSp>
        <p:nvCxnSpPr>
          <p:cNvPr id="66" name="Straight Arrow Connector 65">
            <a:extLst>
              <a:ext uri="{FF2B5EF4-FFF2-40B4-BE49-F238E27FC236}">
                <a16:creationId xmlns:a16="http://schemas.microsoft.com/office/drawing/2014/main" id="{DE49C7E8-31AA-DD41-B803-F00FDE863C6D}"/>
              </a:ext>
            </a:extLst>
          </p:cNvPr>
          <p:cNvCxnSpPr>
            <a:cxnSpLocks/>
          </p:cNvCxnSpPr>
          <p:nvPr/>
        </p:nvCxnSpPr>
        <p:spPr>
          <a:xfrm flipH="1" flipV="1">
            <a:off x="5046471" y="4043590"/>
            <a:ext cx="237218" cy="233220"/>
          </a:xfrm>
          <a:prstGeom prst="straightConnector1">
            <a:avLst/>
          </a:prstGeom>
          <a:ln w="38100">
            <a:solidFill>
              <a:srgbClr val="AD0003"/>
            </a:solidFill>
            <a:tailEnd type="triangle"/>
          </a:ln>
        </p:spPr>
        <p:style>
          <a:lnRef idx="2">
            <a:schemeClr val="accent1"/>
          </a:lnRef>
          <a:fillRef idx="0">
            <a:schemeClr val="accent1"/>
          </a:fillRef>
          <a:effectRef idx="1">
            <a:schemeClr val="accent1"/>
          </a:effectRef>
          <a:fontRef idx="minor">
            <a:schemeClr val="tx1"/>
          </a:fontRef>
        </p:style>
      </p:cxnSp>
      <p:grpSp>
        <p:nvGrpSpPr>
          <p:cNvPr id="44" name="Group 43">
            <a:extLst>
              <a:ext uri="{FF2B5EF4-FFF2-40B4-BE49-F238E27FC236}">
                <a16:creationId xmlns:a16="http://schemas.microsoft.com/office/drawing/2014/main" id="{CCEA4CCC-48A3-BB40-892B-C3ADF073F779}"/>
              </a:ext>
            </a:extLst>
          </p:cNvPr>
          <p:cNvGrpSpPr/>
          <p:nvPr/>
        </p:nvGrpSpPr>
        <p:grpSpPr>
          <a:xfrm>
            <a:off x="4332645" y="3427101"/>
            <a:ext cx="335013" cy="351386"/>
            <a:chOff x="15240000" y="4722813"/>
            <a:chExt cx="3263900" cy="3255962"/>
          </a:xfrm>
          <a:solidFill>
            <a:schemeClr val="bg1"/>
          </a:solidFill>
        </p:grpSpPr>
        <p:sp>
          <p:nvSpPr>
            <p:cNvPr id="55" name="Freeform 9">
              <a:extLst>
                <a:ext uri="{FF2B5EF4-FFF2-40B4-BE49-F238E27FC236}">
                  <a16:creationId xmlns:a16="http://schemas.microsoft.com/office/drawing/2014/main" id="{5791A790-BBA3-8C42-BD41-8B79B04387D3}"/>
                </a:ext>
              </a:extLst>
            </p:cNvPr>
            <p:cNvSpPr>
              <a:spLocks noEditPoints="1"/>
            </p:cNvSpPr>
            <p:nvPr/>
          </p:nvSpPr>
          <p:spPr bwMode="auto">
            <a:xfrm>
              <a:off x="15240000" y="6149975"/>
              <a:ext cx="1220788" cy="1828800"/>
            </a:xfrm>
            <a:custGeom>
              <a:avLst/>
              <a:gdLst>
                <a:gd name="T0" fmla="*/ 1688 w 2242"/>
                <a:gd name="T1" fmla="*/ 2200 h 3371"/>
                <a:gd name="T2" fmla="*/ 2207 w 2242"/>
                <a:gd name="T3" fmla="*/ 1777 h 3371"/>
                <a:gd name="T4" fmla="*/ 1209 w 2242"/>
                <a:gd name="T5" fmla="*/ 5 h 3371"/>
                <a:gd name="T6" fmla="*/ 188 w 2242"/>
                <a:gd name="T7" fmla="*/ 944 h 3371"/>
                <a:gd name="T8" fmla="*/ 100 w 2242"/>
                <a:gd name="T9" fmla="*/ 1995 h 3371"/>
                <a:gd name="T10" fmla="*/ 204 w 2242"/>
                <a:gd name="T11" fmla="*/ 2375 h 3371"/>
                <a:gd name="T12" fmla="*/ 0 w 2242"/>
                <a:gd name="T13" fmla="*/ 3283 h 3371"/>
                <a:gd name="T14" fmla="*/ 176 w 2242"/>
                <a:gd name="T15" fmla="*/ 3283 h 3371"/>
                <a:gd name="T16" fmla="*/ 283 w 2242"/>
                <a:gd name="T17" fmla="*/ 2532 h 3371"/>
                <a:gd name="T18" fmla="*/ 1121 w 2242"/>
                <a:gd name="T19" fmla="*/ 2713 h 3371"/>
                <a:gd name="T20" fmla="*/ 1959 w 2242"/>
                <a:gd name="T21" fmla="*/ 2532 h 3371"/>
                <a:gd name="T22" fmla="*/ 2067 w 2242"/>
                <a:gd name="T23" fmla="*/ 3283 h 3371"/>
                <a:gd name="T24" fmla="*/ 2242 w 2242"/>
                <a:gd name="T25" fmla="*/ 3283 h 3371"/>
                <a:gd name="T26" fmla="*/ 2038 w 2242"/>
                <a:gd name="T27" fmla="*/ 2375 h 3371"/>
                <a:gd name="T28" fmla="*/ 718 w 2242"/>
                <a:gd name="T29" fmla="*/ 2315 h 3371"/>
                <a:gd name="T30" fmla="*/ 927 w 2242"/>
                <a:gd name="T31" fmla="*/ 2040 h 3371"/>
                <a:gd name="T32" fmla="*/ 1121 w 2242"/>
                <a:gd name="T33" fmla="*/ 1962 h 3371"/>
                <a:gd name="T34" fmla="*/ 1315 w 2242"/>
                <a:gd name="T35" fmla="*/ 2040 h 3371"/>
                <a:gd name="T36" fmla="*/ 1524 w 2242"/>
                <a:gd name="T37" fmla="*/ 2315 h 3371"/>
                <a:gd name="T38" fmla="*/ 1495 w 2242"/>
                <a:gd name="T39" fmla="*/ 2067 h 3371"/>
                <a:gd name="T40" fmla="*/ 1491 w 2242"/>
                <a:gd name="T41" fmla="*/ 1863 h 3371"/>
                <a:gd name="T42" fmla="*/ 1664 w 2242"/>
                <a:gd name="T43" fmla="*/ 918 h 3371"/>
                <a:gd name="T44" fmla="*/ 871 w 2242"/>
                <a:gd name="T45" fmla="*/ 685 h 3371"/>
                <a:gd name="T46" fmla="*/ 683 w 2242"/>
                <a:gd name="T47" fmla="*/ 997 h 3371"/>
                <a:gd name="T48" fmla="*/ 969 w 2242"/>
                <a:gd name="T49" fmla="*/ 835 h 3371"/>
                <a:gd name="T50" fmla="*/ 1617 w 2242"/>
                <a:gd name="T51" fmla="*/ 1497 h 3371"/>
                <a:gd name="T52" fmla="*/ 552 w 2242"/>
                <a:gd name="T53" fmla="*/ 1216 h 3371"/>
                <a:gd name="T54" fmla="*/ 376 w 2242"/>
                <a:gd name="T55" fmla="*/ 1216 h 3371"/>
                <a:gd name="T56" fmla="*/ 752 w 2242"/>
                <a:gd name="T57" fmla="*/ 2040 h 3371"/>
                <a:gd name="T58" fmla="*/ 200 w 2242"/>
                <a:gd name="T59" fmla="*/ 1851 h 3371"/>
                <a:gd name="T60" fmla="*/ 364 w 2242"/>
                <a:gd name="T61" fmla="*/ 944 h 3371"/>
                <a:gd name="T62" fmla="*/ 1193 w 2242"/>
                <a:gd name="T63" fmla="*/ 180 h 3371"/>
                <a:gd name="T64" fmla="*/ 2045 w 2242"/>
                <a:gd name="T65" fmla="*/ 1845 h 3371"/>
                <a:gd name="T66" fmla="*/ 1495 w 2242"/>
                <a:gd name="T67" fmla="*/ 2067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2" h="3371">
                  <a:moveTo>
                    <a:pt x="2038" y="2375"/>
                  </a:moveTo>
                  <a:cubicBezTo>
                    <a:pt x="1688" y="2200"/>
                    <a:pt x="1688" y="2200"/>
                    <a:pt x="1688" y="2200"/>
                  </a:cubicBezTo>
                  <a:cubicBezTo>
                    <a:pt x="1922" y="2133"/>
                    <a:pt x="2069" y="2047"/>
                    <a:pt x="2143" y="1995"/>
                  </a:cubicBezTo>
                  <a:cubicBezTo>
                    <a:pt x="2213" y="1946"/>
                    <a:pt x="2240" y="1856"/>
                    <a:pt x="2207" y="1777"/>
                  </a:cubicBezTo>
                  <a:cubicBezTo>
                    <a:pt x="2138" y="1610"/>
                    <a:pt x="2056" y="1291"/>
                    <a:pt x="2055" y="944"/>
                  </a:cubicBezTo>
                  <a:cubicBezTo>
                    <a:pt x="2053" y="461"/>
                    <a:pt x="1681" y="49"/>
                    <a:pt x="1209" y="5"/>
                  </a:cubicBezTo>
                  <a:cubicBezTo>
                    <a:pt x="1151" y="0"/>
                    <a:pt x="1092" y="0"/>
                    <a:pt x="1033" y="5"/>
                  </a:cubicBezTo>
                  <a:cubicBezTo>
                    <a:pt x="561" y="49"/>
                    <a:pt x="190" y="461"/>
                    <a:pt x="188" y="944"/>
                  </a:cubicBezTo>
                  <a:cubicBezTo>
                    <a:pt x="186" y="1291"/>
                    <a:pt x="105" y="1610"/>
                    <a:pt x="35" y="1777"/>
                  </a:cubicBezTo>
                  <a:cubicBezTo>
                    <a:pt x="3" y="1856"/>
                    <a:pt x="29" y="1946"/>
                    <a:pt x="100" y="1995"/>
                  </a:cubicBezTo>
                  <a:cubicBezTo>
                    <a:pt x="173" y="2047"/>
                    <a:pt x="320" y="2133"/>
                    <a:pt x="554" y="2200"/>
                  </a:cubicBezTo>
                  <a:cubicBezTo>
                    <a:pt x="204" y="2375"/>
                    <a:pt x="204" y="2375"/>
                    <a:pt x="204" y="2375"/>
                  </a:cubicBezTo>
                  <a:cubicBezTo>
                    <a:pt x="78" y="2438"/>
                    <a:pt x="0" y="2565"/>
                    <a:pt x="0" y="2706"/>
                  </a:cubicBezTo>
                  <a:cubicBezTo>
                    <a:pt x="0" y="3283"/>
                    <a:pt x="0" y="3283"/>
                    <a:pt x="0" y="3283"/>
                  </a:cubicBezTo>
                  <a:cubicBezTo>
                    <a:pt x="0" y="3332"/>
                    <a:pt x="39" y="3371"/>
                    <a:pt x="88" y="3371"/>
                  </a:cubicBezTo>
                  <a:cubicBezTo>
                    <a:pt x="136" y="3371"/>
                    <a:pt x="176" y="3332"/>
                    <a:pt x="176" y="3283"/>
                  </a:cubicBezTo>
                  <a:cubicBezTo>
                    <a:pt x="176" y="2706"/>
                    <a:pt x="176" y="2706"/>
                    <a:pt x="176" y="2706"/>
                  </a:cubicBezTo>
                  <a:cubicBezTo>
                    <a:pt x="176" y="2632"/>
                    <a:pt x="217" y="2565"/>
                    <a:pt x="283" y="2532"/>
                  </a:cubicBezTo>
                  <a:cubicBezTo>
                    <a:pt x="560" y="2394"/>
                    <a:pt x="560" y="2394"/>
                    <a:pt x="560" y="2394"/>
                  </a:cubicBezTo>
                  <a:cubicBezTo>
                    <a:pt x="677" y="2590"/>
                    <a:pt x="890" y="2713"/>
                    <a:pt x="1121" y="2713"/>
                  </a:cubicBezTo>
                  <a:cubicBezTo>
                    <a:pt x="1354" y="2713"/>
                    <a:pt x="1566" y="2590"/>
                    <a:pt x="1682" y="2394"/>
                  </a:cubicBezTo>
                  <a:cubicBezTo>
                    <a:pt x="1959" y="2532"/>
                    <a:pt x="1959" y="2532"/>
                    <a:pt x="1959" y="2532"/>
                  </a:cubicBezTo>
                  <a:cubicBezTo>
                    <a:pt x="2026" y="2565"/>
                    <a:pt x="2067" y="2632"/>
                    <a:pt x="2067" y="2706"/>
                  </a:cubicBezTo>
                  <a:cubicBezTo>
                    <a:pt x="2067" y="3283"/>
                    <a:pt x="2067" y="3283"/>
                    <a:pt x="2067" y="3283"/>
                  </a:cubicBezTo>
                  <a:cubicBezTo>
                    <a:pt x="2067" y="3332"/>
                    <a:pt x="2106" y="3371"/>
                    <a:pt x="2155" y="3371"/>
                  </a:cubicBezTo>
                  <a:cubicBezTo>
                    <a:pt x="2203" y="3371"/>
                    <a:pt x="2242" y="3332"/>
                    <a:pt x="2242" y="3283"/>
                  </a:cubicBezTo>
                  <a:cubicBezTo>
                    <a:pt x="2242" y="2706"/>
                    <a:pt x="2242" y="2706"/>
                    <a:pt x="2242" y="2706"/>
                  </a:cubicBezTo>
                  <a:cubicBezTo>
                    <a:pt x="2242" y="2565"/>
                    <a:pt x="2164" y="2438"/>
                    <a:pt x="2038" y="2375"/>
                  </a:cubicBezTo>
                  <a:close/>
                  <a:moveTo>
                    <a:pt x="1121" y="2538"/>
                  </a:moveTo>
                  <a:cubicBezTo>
                    <a:pt x="957" y="2538"/>
                    <a:pt x="805" y="2452"/>
                    <a:pt x="718" y="2315"/>
                  </a:cubicBezTo>
                  <a:cubicBezTo>
                    <a:pt x="775" y="2286"/>
                    <a:pt x="775" y="2286"/>
                    <a:pt x="775" y="2286"/>
                  </a:cubicBezTo>
                  <a:cubicBezTo>
                    <a:pt x="869" y="2239"/>
                    <a:pt x="927" y="2145"/>
                    <a:pt x="927" y="2040"/>
                  </a:cubicBezTo>
                  <a:cubicBezTo>
                    <a:pt x="927" y="1936"/>
                    <a:pt x="927" y="1936"/>
                    <a:pt x="927" y="1936"/>
                  </a:cubicBezTo>
                  <a:cubicBezTo>
                    <a:pt x="989" y="1953"/>
                    <a:pt x="1054" y="1962"/>
                    <a:pt x="1121" y="1962"/>
                  </a:cubicBezTo>
                  <a:cubicBezTo>
                    <a:pt x="1188" y="1962"/>
                    <a:pt x="1253" y="1953"/>
                    <a:pt x="1315" y="1936"/>
                  </a:cubicBezTo>
                  <a:cubicBezTo>
                    <a:pt x="1315" y="2040"/>
                    <a:pt x="1315" y="2040"/>
                    <a:pt x="1315" y="2040"/>
                  </a:cubicBezTo>
                  <a:cubicBezTo>
                    <a:pt x="1315" y="2145"/>
                    <a:pt x="1374" y="2239"/>
                    <a:pt x="1468" y="2286"/>
                  </a:cubicBezTo>
                  <a:cubicBezTo>
                    <a:pt x="1524" y="2315"/>
                    <a:pt x="1524" y="2315"/>
                    <a:pt x="1524" y="2315"/>
                  </a:cubicBezTo>
                  <a:cubicBezTo>
                    <a:pt x="1438" y="2452"/>
                    <a:pt x="1287" y="2538"/>
                    <a:pt x="1121" y="2538"/>
                  </a:cubicBezTo>
                  <a:close/>
                  <a:moveTo>
                    <a:pt x="1495" y="2067"/>
                  </a:moveTo>
                  <a:cubicBezTo>
                    <a:pt x="1492" y="2058"/>
                    <a:pt x="1491" y="2049"/>
                    <a:pt x="1491" y="2040"/>
                  </a:cubicBezTo>
                  <a:cubicBezTo>
                    <a:pt x="1491" y="1863"/>
                    <a:pt x="1491" y="1863"/>
                    <a:pt x="1491" y="1863"/>
                  </a:cubicBezTo>
                  <a:cubicBezTo>
                    <a:pt x="1605" y="1798"/>
                    <a:pt x="1703" y="1703"/>
                    <a:pt x="1770" y="1584"/>
                  </a:cubicBezTo>
                  <a:cubicBezTo>
                    <a:pt x="1893" y="1367"/>
                    <a:pt x="1848" y="1087"/>
                    <a:pt x="1664" y="918"/>
                  </a:cubicBezTo>
                  <a:cubicBezTo>
                    <a:pt x="1534" y="800"/>
                    <a:pt x="1303" y="659"/>
                    <a:pt x="933" y="659"/>
                  </a:cubicBezTo>
                  <a:cubicBezTo>
                    <a:pt x="910" y="659"/>
                    <a:pt x="888" y="668"/>
                    <a:pt x="871" y="685"/>
                  </a:cubicBezTo>
                  <a:cubicBezTo>
                    <a:pt x="683" y="872"/>
                    <a:pt x="683" y="872"/>
                    <a:pt x="683" y="872"/>
                  </a:cubicBezTo>
                  <a:cubicBezTo>
                    <a:pt x="649" y="907"/>
                    <a:pt x="649" y="962"/>
                    <a:pt x="683" y="997"/>
                  </a:cubicBezTo>
                  <a:cubicBezTo>
                    <a:pt x="718" y="1031"/>
                    <a:pt x="773" y="1031"/>
                    <a:pt x="808" y="997"/>
                  </a:cubicBezTo>
                  <a:cubicBezTo>
                    <a:pt x="969" y="835"/>
                    <a:pt x="969" y="835"/>
                    <a:pt x="969" y="835"/>
                  </a:cubicBezTo>
                  <a:cubicBezTo>
                    <a:pt x="1204" y="842"/>
                    <a:pt x="1398" y="913"/>
                    <a:pt x="1545" y="1048"/>
                  </a:cubicBezTo>
                  <a:cubicBezTo>
                    <a:pt x="1670" y="1162"/>
                    <a:pt x="1700" y="1351"/>
                    <a:pt x="1617" y="1497"/>
                  </a:cubicBezTo>
                  <a:cubicBezTo>
                    <a:pt x="1516" y="1675"/>
                    <a:pt x="1326" y="1786"/>
                    <a:pt x="1121" y="1786"/>
                  </a:cubicBezTo>
                  <a:cubicBezTo>
                    <a:pt x="807" y="1786"/>
                    <a:pt x="552" y="1531"/>
                    <a:pt x="552" y="1216"/>
                  </a:cubicBezTo>
                  <a:cubicBezTo>
                    <a:pt x="552" y="1168"/>
                    <a:pt x="512" y="1129"/>
                    <a:pt x="464" y="1129"/>
                  </a:cubicBezTo>
                  <a:cubicBezTo>
                    <a:pt x="415" y="1129"/>
                    <a:pt x="376" y="1168"/>
                    <a:pt x="376" y="1216"/>
                  </a:cubicBezTo>
                  <a:cubicBezTo>
                    <a:pt x="376" y="1493"/>
                    <a:pt x="527" y="1735"/>
                    <a:pt x="752" y="1863"/>
                  </a:cubicBezTo>
                  <a:cubicBezTo>
                    <a:pt x="752" y="2040"/>
                    <a:pt x="752" y="2040"/>
                    <a:pt x="752" y="2040"/>
                  </a:cubicBezTo>
                  <a:cubicBezTo>
                    <a:pt x="752" y="2049"/>
                    <a:pt x="750" y="2058"/>
                    <a:pt x="748" y="2067"/>
                  </a:cubicBezTo>
                  <a:cubicBezTo>
                    <a:pt x="452" y="2005"/>
                    <a:pt x="278" y="1906"/>
                    <a:pt x="200" y="1851"/>
                  </a:cubicBezTo>
                  <a:cubicBezTo>
                    <a:pt x="199" y="1850"/>
                    <a:pt x="196" y="1848"/>
                    <a:pt x="198" y="1845"/>
                  </a:cubicBezTo>
                  <a:cubicBezTo>
                    <a:pt x="273" y="1663"/>
                    <a:pt x="362" y="1317"/>
                    <a:pt x="364" y="944"/>
                  </a:cubicBezTo>
                  <a:cubicBezTo>
                    <a:pt x="365" y="551"/>
                    <a:pt x="666" y="216"/>
                    <a:pt x="1049" y="180"/>
                  </a:cubicBezTo>
                  <a:cubicBezTo>
                    <a:pt x="1097" y="176"/>
                    <a:pt x="1145" y="176"/>
                    <a:pt x="1193" y="180"/>
                  </a:cubicBezTo>
                  <a:cubicBezTo>
                    <a:pt x="1576" y="216"/>
                    <a:pt x="1877" y="551"/>
                    <a:pt x="1879" y="944"/>
                  </a:cubicBezTo>
                  <a:cubicBezTo>
                    <a:pt x="1880" y="1317"/>
                    <a:pt x="1969" y="1663"/>
                    <a:pt x="2045" y="1845"/>
                  </a:cubicBezTo>
                  <a:cubicBezTo>
                    <a:pt x="2046" y="1848"/>
                    <a:pt x="2044" y="1850"/>
                    <a:pt x="2042" y="1851"/>
                  </a:cubicBezTo>
                  <a:cubicBezTo>
                    <a:pt x="1964" y="1906"/>
                    <a:pt x="1791" y="2005"/>
                    <a:pt x="1495" y="2067"/>
                  </a:cubicBezTo>
                  <a:close/>
                </a:path>
              </a:pathLst>
            </a:custGeom>
            <a:grp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IN" sz="1013" dirty="0"/>
            </a:p>
          </p:txBody>
        </p:sp>
        <p:sp>
          <p:nvSpPr>
            <p:cNvPr id="56" name="Freeform 10">
              <a:extLst>
                <a:ext uri="{FF2B5EF4-FFF2-40B4-BE49-F238E27FC236}">
                  <a16:creationId xmlns:a16="http://schemas.microsoft.com/office/drawing/2014/main" id="{DCF70F82-0F5C-3848-8AE2-6EDAA731EF5A}"/>
                </a:ext>
              </a:extLst>
            </p:cNvPr>
            <p:cNvSpPr>
              <a:spLocks/>
            </p:cNvSpPr>
            <p:nvPr/>
          </p:nvSpPr>
          <p:spPr bwMode="auto">
            <a:xfrm>
              <a:off x="17591088" y="6454775"/>
              <a:ext cx="511175" cy="200025"/>
            </a:xfrm>
            <a:custGeom>
              <a:avLst/>
              <a:gdLst>
                <a:gd name="T0" fmla="*/ 888 w 940"/>
                <a:gd name="T1" fmla="*/ 207 h 368"/>
                <a:gd name="T2" fmla="*/ 71 w 940"/>
                <a:gd name="T3" fmla="*/ 100 h 368"/>
                <a:gd name="T4" fmla="*/ 0 w 940"/>
                <a:gd name="T5" fmla="*/ 186 h 368"/>
                <a:gd name="T6" fmla="*/ 0 w 940"/>
                <a:gd name="T7" fmla="*/ 280 h 368"/>
                <a:gd name="T8" fmla="*/ 88 w 940"/>
                <a:gd name="T9" fmla="*/ 368 h 368"/>
                <a:gd name="T10" fmla="*/ 176 w 940"/>
                <a:gd name="T11" fmla="*/ 280 h 368"/>
                <a:gd name="T12" fmla="*/ 176 w 940"/>
                <a:gd name="T13" fmla="*/ 260 h 368"/>
                <a:gd name="T14" fmla="*/ 609 w 940"/>
                <a:gd name="T15" fmla="*/ 280 h 368"/>
                <a:gd name="T16" fmla="*/ 791 w 940"/>
                <a:gd name="T17" fmla="*/ 353 h 368"/>
                <a:gd name="T18" fmla="*/ 840 w 940"/>
                <a:gd name="T19" fmla="*/ 368 h 368"/>
                <a:gd name="T20" fmla="*/ 913 w 940"/>
                <a:gd name="T21" fmla="*/ 328 h 368"/>
                <a:gd name="T22" fmla="*/ 888 w 940"/>
                <a:gd name="T23" fmla="*/ 20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0" h="368">
                  <a:moveTo>
                    <a:pt x="888" y="207"/>
                  </a:moveTo>
                  <a:cubicBezTo>
                    <a:pt x="876" y="198"/>
                    <a:pt x="571" y="0"/>
                    <a:pt x="71" y="100"/>
                  </a:cubicBezTo>
                  <a:cubicBezTo>
                    <a:pt x="30" y="108"/>
                    <a:pt x="0" y="144"/>
                    <a:pt x="0" y="186"/>
                  </a:cubicBezTo>
                  <a:cubicBezTo>
                    <a:pt x="0" y="280"/>
                    <a:pt x="0" y="280"/>
                    <a:pt x="0" y="280"/>
                  </a:cubicBezTo>
                  <a:cubicBezTo>
                    <a:pt x="0" y="328"/>
                    <a:pt x="40" y="368"/>
                    <a:pt x="88" y="368"/>
                  </a:cubicBezTo>
                  <a:cubicBezTo>
                    <a:pt x="137" y="368"/>
                    <a:pt x="176" y="328"/>
                    <a:pt x="176" y="280"/>
                  </a:cubicBezTo>
                  <a:cubicBezTo>
                    <a:pt x="176" y="260"/>
                    <a:pt x="176" y="260"/>
                    <a:pt x="176" y="260"/>
                  </a:cubicBezTo>
                  <a:cubicBezTo>
                    <a:pt x="364" y="233"/>
                    <a:pt x="513" y="255"/>
                    <a:pt x="609" y="280"/>
                  </a:cubicBezTo>
                  <a:cubicBezTo>
                    <a:pt x="724" y="310"/>
                    <a:pt x="789" y="352"/>
                    <a:pt x="791" y="353"/>
                  </a:cubicBezTo>
                  <a:cubicBezTo>
                    <a:pt x="806" y="363"/>
                    <a:pt x="823" y="368"/>
                    <a:pt x="840" y="368"/>
                  </a:cubicBezTo>
                  <a:cubicBezTo>
                    <a:pt x="868" y="368"/>
                    <a:pt x="896" y="354"/>
                    <a:pt x="913" y="328"/>
                  </a:cubicBezTo>
                  <a:cubicBezTo>
                    <a:pt x="940" y="288"/>
                    <a:pt x="929" y="233"/>
                    <a:pt x="888" y="207"/>
                  </a:cubicBezTo>
                  <a:close/>
                </a:path>
              </a:pathLst>
            </a:custGeom>
            <a:grp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IN" sz="1013" dirty="0"/>
            </a:p>
          </p:txBody>
        </p:sp>
        <p:sp>
          <p:nvSpPr>
            <p:cNvPr id="57" name="Freeform 11">
              <a:extLst>
                <a:ext uri="{FF2B5EF4-FFF2-40B4-BE49-F238E27FC236}">
                  <a16:creationId xmlns:a16="http://schemas.microsoft.com/office/drawing/2014/main" id="{9B7F65F9-2547-EA4C-A3FF-0F9920051912}"/>
                </a:ext>
              </a:extLst>
            </p:cNvPr>
            <p:cNvSpPr>
              <a:spLocks noEditPoints="1"/>
            </p:cNvSpPr>
            <p:nvPr/>
          </p:nvSpPr>
          <p:spPr bwMode="auto">
            <a:xfrm>
              <a:off x="17183100" y="6202363"/>
              <a:ext cx="1320800" cy="1776412"/>
            </a:xfrm>
            <a:custGeom>
              <a:avLst/>
              <a:gdLst>
                <a:gd name="T0" fmla="*/ 1743 w 2430"/>
                <a:gd name="T1" fmla="*/ 2024 h 3276"/>
                <a:gd name="T2" fmla="*/ 1679 w 2430"/>
                <a:gd name="T3" fmla="*/ 1705 h 3276"/>
                <a:gd name="T4" fmla="*/ 1960 w 2430"/>
                <a:gd name="T5" fmla="*/ 1121 h 3276"/>
                <a:gd name="T6" fmla="*/ 1985 w 2430"/>
                <a:gd name="T7" fmla="*/ 904 h 3276"/>
                <a:gd name="T8" fmla="*/ 2054 w 2430"/>
                <a:gd name="T9" fmla="*/ 88 h 3276"/>
                <a:gd name="T10" fmla="*/ 988 w 2430"/>
                <a:gd name="T11" fmla="*/ 0 h 3276"/>
                <a:gd name="T12" fmla="*/ 444 w 2430"/>
                <a:gd name="T13" fmla="*/ 904 h 3276"/>
                <a:gd name="T14" fmla="*/ 469 w 2430"/>
                <a:gd name="T15" fmla="*/ 1094 h 3276"/>
                <a:gd name="T16" fmla="*/ 751 w 2430"/>
                <a:gd name="T17" fmla="*/ 1931 h 3276"/>
                <a:gd name="T18" fmla="*/ 240 w 2430"/>
                <a:gd name="T19" fmla="*/ 2192 h 3276"/>
                <a:gd name="T20" fmla="*/ 0 w 2430"/>
                <a:gd name="T21" fmla="*/ 3188 h 3276"/>
                <a:gd name="T22" fmla="*/ 175 w 2430"/>
                <a:gd name="T23" fmla="*/ 3188 h 3276"/>
                <a:gd name="T24" fmla="*/ 301 w 2430"/>
                <a:gd name="T25" fmla="*/ 2356 h 3276"/>
                <a:gd name="T26" fmla="*/ 815 w 2430"/>
                <a:gd name="T27" fmla="*/ 2152 h 3276"/>
                <a:gd name="T28" fmla="*/ 1127 w 2430"/>
                <a:gd name="T29" fmla="*/ 3188 h 3276"/>
                <a:gd name="T30" fmla="*/ 1303 w 2430"/>
                <a:gd name="T31" fmla="*/ 3188 h 3276"/>
                <a:gd name="T32" fmla="*/ 1615 w 2430"/>
                <a:gd name="T33" fmla="*/ 2152 h 3276"/>
                <a:gd name="T34" fmla="*/ 2128 w 2430"/>
                <a:gd name="T35" fmla="*/ 2356 h 3276"/>
                <a:gd name="T36" fmla="*/ 2254 w 2430"/>
                <a:gd name="T37" fmla="*/ 3188 h 3276"/>
                <a:gd name="T38" fmla="*/ 2430 w 2430"/>
                <a:gd name="T39" fmla="*/ 3188 h 3276"/>
                <a:gd name="T40" fmla="*/ 2190 w 2430"/>
                <a:gd name="T41" fmla="*/ 2192 h 3276"/>
                <a:gd name="T42" fmla="*/ 916 w 2430"/>
                <a:gd name="T43" fmla="*/ 2008 h 3276"/>
                <a:gd name="T44" fmla="*/ 927 w 2430"/>
                <a:gd name="T45" fmla="*/ 1806 h 3276"/>
                <a:gd name="T46" fmla="*/ 1215 w 2430"/>
                <a:gd name="T47" fmla="*/ 1867 h 3276"/>
                <a:gd name="T48" fmla="*/ 1503 w 2430"/>
                <a:gd name="T49" fmla="*/ 1931 h 3276"/>
                <a:gd name="T50" fmla="*/ 1215 w 2430"/>
                <a:gd name="T51" fmla="*/ 2233 h 3276"/>
                <a:gd name="T52" fmla="*/ 1197 w 2430"/>
                <a:gd name="T53" fmla="*/ 1691 h 3276"/>
                <a:gd name="T54" fmla="*/ 645 w 2430"/>
                <a:gd name="T55" fmla="*/ 934 h 3276"/>
                <a:gd name="T56" fmla="*/ 601 w 2430"/>
                <a:gd name="T57" fmla="*/ 825 h 3276"/>
                <a:gd name="T58" fmla="*/ 988 w 2430"/>
                <a:gd name="T59" fmla="*/ 176 h 3276"/>
                <a:gd name="T60" fmla="*/ 1878 w 2430"/>
                <a:gd name="T61" fmla="*/ 613 h 3276"/>
                <a:gd name="T62" fmla="*/ 1794 w 2430"/>
                <a:gd name="T63" fmla="*/ 894 h 3276"/>
                <a:gd name="T64" fmla="*/ 1785 w 2430"/>
                <a:gd name="T65" fmla="*/ 1121 h 3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30" h="3276">
                  <a:moveTo>
                    <a:pt x="2190" y="2192"/>
                  </a:moveTo>
                  <a:cubicBezTo>
                    <a:pt x="1743" y="2024"/>
                    <a:pt x="1743" y="2024"/>
                    <a:pt x="1743" y="2024"/>
                  </a:cubicBezTo>
                  <a:cubicBezTo>
                    <a:pt x="1705" y="2010"/>
                    <a:pt x="1679" y="1972"/>
                    <a:pt x="1679" y="1931"/>
                  </a:cubicBezTo>
                  <a:cubicBezTo>
                    <a:pt x="1679" y="1705"/>
                    <a:pt x="1679" y="1705"/>
                    <a:pt x="1679" y="1705"/>
                  </a:cubicBezTo>
                  <a:cubicBezTo>
                    <a:pt x="1698" y="1690"/>
                    <a:pt x="1716" y="1674"/>
                    <a:pt x="1734" y="1656"/>
                  </a:cubicBezTo>
                  <a:cubicBezTo>
                    <a:pt x="1880" y="1515"/>
                    <a:pt x="1960" y="1325"/>
                    <a:pt x="1960" y="1121"/>
                  </a:cubicBezTo>
                  <a:cubicBezTo>
                    <a:pt x="1960" y="954"/>
                    <a:pt x="1960" y="954"/>
                    <a:pt x="1960" y="954"/>
                  </a:cubicBezTo>
                  <a:cubicBezTo>
                    <a:pt x="1985" y="904"/>
                    <a:pt x="1985" y="904"/>
                    <a:pt x="1985" y="904"/>
                  </a:cubicBezTo>
                  <a:cubicBezTo>
                    <a:pt x="2030" y="814"/>
                    <a:pt x="2054" y="713"/>
                    <a:pt x="2054" y="613"/>
                  </a:cubicBezTo>
                  <a:cubicBezTo>
                    <a:pt x="2054" y="88"/>
                    <a:pt x="2054" y="88"/>
                    <a:pt x="2054" y="88"/>
                  </a:cubicBezTo>
                  <a:cubicBezTo>
                    <a:pt x="2054" y="40"/>
                    <a:pt x="2015" y="0"/>
                    <a:pt x="1966" y="0"/>
                  </a:cubicBezTo>
                  <a:cubicBezTo>
                    <a:pt x="988" y="0"/>
                    <a:pt x="988" y="0"/>
                    <a:pt x="988" y="0"/>
                  </a:cubicBezTo>
                  <a:cubicBezTo>
                    <a:pt x="650" y="0"/>
                    <a:pt x="375" y="275"/>
                    <a:pt x="375" y="613"/>
                  </a:cubicBezTo>
                  <a:cubicBezTo>
                    <a:pt x="375" y="713"/>
                    <a:pt x="399" y="814"/>
                    <a:pt x="444" y="904"/>
                  </a:cubicBezTo>
                  <a:cubicBezTo>
                    <a:pt x="469" y="954"/>
                    <a:pt x="469" y="954"/>
                    <a:pt x="469" y="954"/>
                  </a:cubicBezTo>
                  <a:cubicBezTo>
                    <a:pt x="469" y="1094"/>
                    <a:pt x="469" y="1094"/>
                    <a:pt x="469" y="1094"/>
                  </a:cubicBezTo>
                  <a:cubicBezTo>
                    <a:pt x="469" y="1336"/>
                    <a:pt x="580" y="1554"/>
                    <a:pt x="751" y="1697"/>
                  </a:cubicBezTo>
                  <a:cubicBezTo>
                    <a:pt x="751" y="1931"/>
                    <a:pt x="751" y="1931"/>
                    <a:pt x="751" y="1931"/>
                  </a:cubicBezTo>
                  <a:cubicBezTo>
                    <a:pt x="751" y="1972"/>
                    <a:pt x="725" y="2010"/>
                    <a:pt x="686" y="2024"/>
                  </a:cubicBezTo>
                  <a:cubicBezTo>
                    <a:pt x="240" y="2192"/>
                    <a:pt x="240" y="2192"/>
                    <a:pt x="240" y="2192"/>
                  </a:cubicBezTo>
                  <a:cubicBezTo>
                    <a:pt x="96" y="2246"/>
                    <a:pt x="0" y="2385"/>
                    <a:pt x="0" y="2538"/>
                  </a:cubicBezTo>
                  <a:cubicBezTo>
                    <a:pt x="0" y="3188"/>
                    <a:pt x="0" y="3188"/>
                    <a:pt x="0" y="3188"/>
                  </a:cubicBezTo>
                  <a:cubicBezTo>
                    <a:pt x="0" y="3237"/>
                    <a:pt x="39" y="3276"/>
                    <a:pt x="88" y="3276"/>
                  </a:cubicBezTo>
                  <a:cubicBezTo>
                    <a:pt x="136" y="3276"/>
                    <a:pt x="175" y="3237"/>
                    <a:pt x="175" y="3188"/>
                  </a:cubicBezTo>
                  <a:cubicBezTo>
                    <a:pt x="175" y="2538"/>
                    <a:pt x="175" y="2538"/>
                    <a:pt x="175" y="2538"/>
                  </a:cubicBezTo>
                  <a:cubicBezTo>
                    <a:pt x="175" y="2458"/>
                    <a:pt x="226" y="2385"/>
                    <a:pt x="301" y="2356"/>
                  </a:cubicBezTo>
                  <a:cubicBezTo>
                    <a:pt x="748" y="2189"/>
                    <a:pt x="748" y="2189"/>
                    <a:pt x="748" y="2189"/>
                  </a:cubicBezTo>
                  <a:cubicBezTo>
                    <a:pt x="772" y="2180"/>
                    <a:pt x="794" y="2167"/>
                    <a:pt x="815" y="2152"/>
                  </a:cubicBezTo>
                  <a:cubicBezTo>
                    <a:pt x="1127" y="2387"/>
                    <a:pt x="1127" y="2387"/>
                    <a:pt x="1127" y="2387"/>
                  </a:cubicBezTo>
                  <a:cubicBezTo>
                    <a:pt x="1127" y="3188"/>
                    <a:pt x="1127" y="3188"/>
                    <a:pt x="1127" y="3188"/>
                  </a:cubicBezTo>
                  <a:cubicBezTo>
                    <a:pt x="1127" y="3237"/>
                    <a:pt x="1166" y="3276"/>
                    <a:pt x="1215" y="3276"/>
                  </a:cubicBezTo>
                  <a:cubicBezTo>
                    <a:pt x="1263" y="3276"/>
                    <a:pt x="1303" y="3237"/>
                    <a:pt x="1303" y="3188"/>
                  </a:cubicBezTo>
                  <a:cubicBezTo>
                    <a:pt x="1303" y="2387"/>
                    <a:pt x="1303" y="2387"/>
                    <a:pt x="1303" y="2387"/>
                  </a:cubicBezTo>
                  <a:cubicBezTo>
                    <a:pt x="1615" y="2152"/>
                    <a:pt x="1615" y="2152"/>
                    <a:pt x="1615" y="2152"/>
                  </a:cubicBezTo>
                  <a:cubicBezTo>
                    <a:pt x="1635" y="2167"/>
                    <a:pt x="1657" y="2180"/>
                    <a:pt x="1682" y="2189"/>
                  </a:cubicBezTo>
                  <a:cubicBezTo>
                    <a:pt x="2128" y="2356"/>
                    <a:pt x="2128" y="2356"/>
                    <a:pt x="2128" y="2356"/>
                  </a:cubicBezTo>
                  <a:cubicBezTo>
                    <a:pt x="2204" y="2385"/>
                    <a:pt x="2254" y="2458"/>
                    <a:pt x="2254" y="2538"/>
                  </a:cubicBezTo>
                  <a:cubicBezTo>
                    <a:pt x="2254" y="3188"/>
                    <a:pt x="2254" y="3188"/>
                    <a:pt x="2254" y="3188"/>
                  </a:cubicBezTo>
                  <a:cubicBezTo>
                    <a:pt x="2254" y="3237"/>
                    <a:pt x="2294" y="3276"/>
                    <a:pt x="2342" y="3276"/>
                  </a:cubicBezTo>
                  <a:cubicBezTo>
                    <a:pt x="2391" y="3276"/>
                    <a:pt x="2430" y="3237"/>
                    <a:pt x="2430" y="3188"/>
                  </a:cubicBezTo>
                  <a:cubicBezTo>
                    <a:pt x="2430" y="2538"/>
                    <a:pt x="2430" y="2538"/>
                    <a:pt x="2430" y="2538"/>
                  </a:cubicBezTo>
                  <a:cubicBezTo>
                    <a:pt x="2430" y="2385"/>
                    <a:pt x="2334" y="2246"/>
                    <a:pt x="2190" y="2192"/>
                  </a:cubicBezTo>
                  <a:close/>
                  <a:moveTo>
                    <a:pt x="1215" y="2233"/>
                  </a:moveTo>
                  <a:cubicBezTo>
                    <a:pt x="916" y="2008"/>
                    <a:pt x="916" y="2008"/>
                    <a:pt x="916" y="2008"/>
                  </a:cubicBezTo>
                  <a:cubicBezTo>
                    <a:pt x="923" y="1983"/>
                    <a:pt x="927" y="1957"/>
                    <a:pt x="927" y="1931"/>
                  </a:cubicBezTo>
                  <a:cubicBezTo>
                    <a:pt x="927" y="1806"/>
                    <a:pt x="927" y="1806"/>
                    <a:pt x="927" y="1806"/>
                  </a:cubicBezTo>
                  <a:cubicBezTo>
                    <a:pt x="1009" y="1842"/>
                    <a:pt x="1098" y="1864"/>
                    <a:pt x="1192" y="1867"/>
                  </a:cubicBezTo>
                  <a:cubicBezTo>
                    <a:pt x="1200" y="1867"/>
                    <a:pt x="1207" y="1867"/>
                    <a:pt x="1215" y="1867"/>
                  </a:cubicBezTo>
                  <a:cubicBezTo>
                    <a:pt x="1316" y="1867"/>
                    <a:pt x="1413" y="1847"/>
                    <a:pt x="1503" y="1809"/>
                  </a:cubicBezTo>
                  <a:cubicBezTo>
                    <a:pt x="1503" y="1931"/>
                    <a:pt x="1503" y="1931"/>
                    <a:pt x="1503" y="1931"/>
                  </a:cubicBezTo>
                  <a:cubicBezTo>
                    <a:pt x="1503" y="1957"/>
                    <a:pt x="1507" y="1983"/>
                    <a:pt x="1514" y="2008"/>
                  </a:cubicBezTo>
                  <a:lnTo>
                    <a:pt x="1215" y="2233"/>
                  </a:lnTo>
                  <a:close/>
                  <a:moveTo>
                    <a:pt x="1612" y="1530"/>
                  </a:moveTo>
                  <a:cubicBezTo>
                    <a:pt x="1500" y="1639"/>
                    <a:pt x="1353" y="1696"/>
                    <a:pt x="1197" y="1691"/>
                  </a:cubicBezTo>
                  <a:cubicBezTo>
                    <a:pt x="893" y="1682"/>
                    <a:pt x="645" y="1414"/>
                    <a:pt x="645" y="1094"/>
                  </a:cubicBezTo>
                  <a:cubicBezTo>
                    <a:pt x="645" y="934"/>
                    <a:pt x="645" y="934"/>
                    <a:pt x="645" y="934"/>
                  </a:cubicBezTo>
                  <a:cubicBezTo>
                    <a:pt x="645" y="920"/>
                    <a:pt x="642" y="906"/>
                    <a:pt x="636" y="894"/>
                  </a:cubicBezTo>
                  <a:cubicBezTo>
                    <a:pt x="601" y="825"/>
                    <a:pt x="601" y="825"/>
                    <a:pt x="601" y="825"/>
                  </a:cubicBezTo>
                  <a:cubicBezTo>
                    <a:pt x="569" y="760"/>
                    <a:pt x="551" y="686"/>
                    <a:pt x="551" y="612"/>
                  </a:cubicBezTo>
                  <a:cubicBezTo>
                    <a:pt x="551" y="372"/>
                    <a:pt x="747" y="176"/>
                    <a:pt x="988" y="176"/>
                  </a:cubicBezTo>
                  <a:cubicBezTo>
                    <a:pt x="1878" y="176"/>
                    <a:pt x="1878" y="176"/>
                    <a:pt x="1878" y="176"/>
                  </a:cubicBezTo>
                  <a:cubicBezTo>
                    <a:pt x="1878" y="613"/>
                    <a:pt x="1878" y="613"/>
                    <a:pt x="1878" y="613"/>
                  </a:cubicBezTo>
                  <a:cubicBezTo>
                    <a:pt x="1878" y="686"/>
                    <a:pt x="1861" y="760"/>
                    <a:pt x="1828" y="825"/>
                  </a:cubicBezTo>
                  <a:cubicBezTo>
                    <a:pt x="1794" y="894"/>
                    <a:pt x="1794" y="894"/>
                    <a:pt x="1794" y="894"/>
                  </a:cubicBezTo>
                  <a:cubicBezTo>
                    <a:pt x="1788" y="906"/>
                    <a:pt x="1785" y="920"/>
                    <a:pt x="1785" y="934"/>
                  </a:cubicBezTo>
                  <a:cubicBezTo>
                    <a:pt x="1785" y="1121"/>
                    <a:pt x="1785" y="1121"/>
                    <a:pt x="1785" y="1121"/>
                  </a:cubicBezTo>
                  <a:cubicBezTo>
                    <a:pt x="1785" y="1277"/>
                    <a:pt x="1723" y="1422"/>
                    <a:pt x="1612" y="1530"/>
                  </a:cubicBezTo>
                  <a:close/>
                </a:path>
              </a:pathLst>
            </a:custGeom>
            <a:grp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IN" sz="1013" dirty="0"/>
            </a:p>
          </p:txBody>
        </p:sp>
        <p:sp>
          <p:nvSpPr>
            <p:cNvPr id="58" name="Freeform 12">
              <a:extLst>
                <a:ext uri="{FF2B5EF4-FFF2-40B4-BE49-F238E27FC236}">
                  <a16:creationId xmlns:a16="http://schemas.microsoft.com/office/drawing/2014/main" id="{28C16E9B-F99C-3B4E-BCA2-E5AA8C0F68B8}"/>
                </a:ext>
              </a:extLst>
            </p:cNvPr>
            <p:cNvSpPr>
              <a:spLocks noEditPoints="1"/>
            </p:cNvSpPr>
            <p:nvPr/>
          </p:nvSpPr>
          <p:spPr bwMode="auto">
            <a:xfrm>
              <a:off x="15751175" y="4722813"/>
              <a:ext cx="2038350" cy="1698625"/>
            </a:xfrm>
            <a:custGeom>
              <a:avLst/>
              <a:gdLst>
                <a:gd name="T0" fmla="*/ 3376 w 3746"/>
                <a:gd name="T1" fmla="*/ 376 h 3130"/>
                <a:gd name="T2" fmla="*/ 3370 w 3746"/>
                <a:gd name="T3" fmla="*/ 376 h 3130"/>
                <a:gd name="T4" fmla="*/ 3370 w 3746"/>
                <a:gd name="T5" fmla="*/ 370 h 3130"/>
                <a:gd name="T6" fmla="*/ 3000 w 3746"/>
                <a:gd name="T7" fmla="*/ 0 h 3130"/>
                <a:gd name="T8" fmla="*/ 370 w 3746"/>
                <a:gd name="T9" fmla="*/ 0 h 3130"/>
                <a:gd name="T10" fmla="*/ 0 w 3746"/>
                <a:gd name="T11" fmla="*/ 370 h 3130"/>
                <a:gd name="T12" fmla="*/ 0 w 3746"/>
                <a:gd name="T13" fmla="*/ 1873 h 3130"/>
                <a:gd name="T14" fmla="*/ 370 w 3746"/>
                <a:gd name="T15" fmla="*/ 2242 h 3130"/>
                <a:gd name="T16" fmla="*/ 752 w 3746"/>
                <a:gd name="T17" fmla="*/ 2242 h 3130"/>
                <a:gd name="T18" fmla="*/ 752 w 3746"/>
                <a:gd name="T19" fmla="*/ 2248 h 3130"/>
                <a:gd name="T20" fmla="*/ 1122 w 3746"/>
                <a:gd name="T21" fmla="*/ 2618 h 3130"/>
                <a:gd name="T22" fmla="*/ 1197 w 3746"/>
                <a:gd name="T23" fmla="*/ 2618 h 3130"/>
                <a:gd name="T24" fmla="*/ 1162 w 3746"/>
                <a:gd name="T25" fmla="*/ 2759 h 3130"/>
                <a:gd name="T26" fmla="*/ 1217 w 3746"/>
                <a:gd name="T27" fmla="*/ 2904 h 3130"/>
                <a:gd name="T28" fmla="*/ 1293 w 3746"/>
                <a:gd name="T29" fmla="*/ 2927 h 3130"/>
                <a:gd name="T30" fmla="*/ 1372 w 3746"/>
                <a:gd name="T31" fmla="*/ 2901 h 3130"/>
                <a:gd name="T32" fmla="*/ 1761 w 3746"/>
                <a:gd name="T33" fmla="*/ 2618 h 3130"/>
                <a:gd name="T34" fmla="*/ 1847 w 3746"/>
                <a:gd name="T35" fmla="*/ 2618 h 3130"/>
                <a:gd name="T36" fmla="*/ 2580 w 3746"/>
                <a:gd name="T37" fmla="*/ 3107 h 3130"/>
                <a:gd name="T38" fmla="*/ 2654 w 3746"/>
                <a:gd name="T39" fmla="*/ 3130 h 3130"/>
                <a:gd name="T40" fmla="*/ 2728 w 3746"/>
                <a:gd name="T41" fmla="*/ 3108 h 3130"/>
                <a:gd name="T42" fmla="*/ 2787 w 3746"/>
                <a:gd name="T43" fmla="*/ 2973 h 3130"/>
                <a:gd name="T44" fmla="*/ 2728 w 3746"/>
                <a:gd name="T45" fmla="*/ 2618 h 3130"/>
                <a:gd name="T46" fmla="*/ 3376 w 3746"/>
                <a:gd name="T47" fmla="*/ 2618 h 3130"/>
                <a:gd name="T48" fmla="*/ 3746 w 3746"/>
                <a:gd name="T49" fmla="*/ 2248 h 3130"/>
                <a:gd name="T50" fmla="*/ 3746 w 3746"/>
                <a:gd name="T51" fmla="*/ 745 h 3130"/>
                <a:gd name="T52" fmla="*/ 3376 w 3746"/>
                <a:gd name="T53" fmla="*/ 376 h 3130"/>
                <a:gd name="T54" fmla="*/ 1241 w 3746"/>
                <a:gd name="T55" fmla="*/ 2442 h 3130"/>
                <a:gd name="T56" fmla="*/ 1122 w 3746"/>
                <a:gd name="T57" fmla="*/ 2442 h 3130"/>
                <a:gd name="T58" fmla="*/ 928 w 3746"/>
                <a:gd name="T59" fmla="*/ 2248 h 3130"/>
                <a:gd name="T60" fmla="*/ 928 w 3746"/>
                <a:gd name="T61" fmla="*/ 2242 h 3130"/>
                <a:gd name="T62" fmla="*/ 1291 w 3746"/>
                <a:gd name="T63" fmla="*/ 2242 h 3130"/>
                <a:gd name="T64" fmla="*/ 1241 w 3746"/>
                <a:gd name="T65" fmla="*/ 2442 h 3130"/>
                <a:gd name="T66" fmla="*/ 1359 w 3746"/>
                <a:gd name="T67" fmla="*/ 2693 h 3130"/>
                <a:gd name="T68" fmla="*/ 1489 w 3746"/>
                <a:gd name="T69" fmla="*/ 2176 h 3130"/>
                <a:gd name="T70" fmla="*/ 1473 w 3746"/>
                <a:gd name="T71" fmla="*/ 2100 h 3130"/>
                <a:gd name="T72" fmla="*/ 1403 w 3746"/>
                <a:gd name="T73" fmla="*/ 2067 h 3130"/>
                <a:gd name="T74" fmla="*/ 370 w 3746"/>
                <a:gd name="T75" fmla="*/ 2067 h 3130"/>
                <a:gd name="T76" fmla="*/ 176 w 3746"/>
                <a:gd name="T77" fmla="*/ 1873 h 3130"/>
                <a:gd name="T78" fmla="*/ 176 w 3746"/>
                <a:gd name="T79" fmla="*/ 370 h 3130"/>
                <a:gd name="T80" fmla="*/ 370 w 3746"/>
                <a:gd name="T81" fmla="*/ 176 h 3130"/>
                <a:gd name="T82" fmla="*/ 3000 w 3746"/>
                <a:gd name="T83" fmla="*/ 176 h 3130"/>
                <a:gd name="T84" fmla="*/ 3194 w 3746"/>
                <a:gd name="T85" fmla="*/ 370 h 3130"/>
                <a:gd name="T86" fmla="*/ 3194 w 3746"/>
                <a:gd name="T87" fmla="*/ 1873 h 3130"/>
                <a:gd name="T88" fmla="*/ 3000 w 3746"/>
                <a:gd name="T89" fmla="*/ 2067 h 3130"/>
                <a:gd name="T90" fmla="*/ 2249 w 3746"/>
                <a:gd name="T91" fmla="*/ 2067 h 3130"/>
                <a:gd name="T92" fmla="*/ 2197 w 3746"/>
                <a:gd name="T93" fmla="*/ 2083 h 3130"/>
                <a:gd name="T94" fmla="*/ 1359 w 3746"/>
                <a:gd name="T95" fmla="*/ 2693 h 3130"/>
                <a:gd name="T96" fmla="*/ 3570 w 3746"/>
                <a:gd name="T97" fmla="*/ 2248 h 3130"/>
                <a:gd name="T98" fmla="*/ 3376 w 3746"/>
                <a:gd name="T99" fmla="*/ 2442 h 3130"/>
                <a:gd name="T100" fmla="*/ 2625 w 3746"/>
                <a:gd name="T101" fmla="*/ 2442 h 3130"/>
                <a:gd name="T102" fmla="*/ 2558 w 3746"/>
                <a:gd name="T103" fmla="*/ 2473 h 3130"/>
                <a:gd name="T104" fmla="*/ 2538 w 3746"/>
                <a:gd name="T105" fmla="*/ 2545 h 3130"/>
                <a:gd name="T106" fmla="*/ 2599 w 3746"/>
                <a:gd name="T107" fmla="*/ 2908 h 3130"/>
                <a:gd name="T108" fmla="*/ 1953 w 3746"/>
                <a:gd name="T109" fmla="*/ 2478 h 3130"/>
                <a:gd name="T110" fmla="*/ 2277 w 3746"/>
                <a:gd name="T111" fmla="*/ 2242 h 3130"/>
                <a:gd name="T112" fmla="*/ 3000 w 3746"/>
                <a:gd name="T113" fmla="*/ 2242 h 3130"/>
                <a:gd name="T114" fmla="*/ 3370 w 3746"/>
                <a:gd name="T115" fmla="*/ 1873 h 3130"/>
                <a:gd name="T116" fmla="*/ 3370 w 3746"/>
                <a:gd name="T117" fmla="*/ 552 h 3130"/>
                <a:gd name="T118" fmla="*/ 3376 w 3746"/>
                <a:gd name="T119" fmla="*/ 552 h 3130"/>
                <a:gd name="T120" fmla="*/ 3570 w 3746"/>
                <a:gd name="T121" fmla="*/ 745 h 3130"/>
                <a:gd name="T122" fmla="*/ 3570 w 3746"/>
                <a:gd name="T123" fmla="*/ 2248 h 3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46" h="3130">
                  <a:moveTo>
                    <a:pt x="3376" y="376"/>
                  </a:moveTo>
                  <a:cubicBezTo>
                    <a:pt x="3370" y="376"/>
                    <a:pt x="3370" y="376"/>
                    <a:pt x="3370" y="376"/>
                  </a:cubicBezTo>
                  <a:cubicBezTo>
                    <a:pt x="3370" y="370"/>
                    <a:pt x="3370" y="370"/>
                    <a:pt x="3370" y="370"/>
                  </a:cubicBezTo>
                  <a:cubicBezTo>
                    <a:pt x="3370" y="166"/>
                    <a:pt x="3204" y="0"/>
                    <a:pt x="3000" y="0"/>
                  </a:cubicBezTo>
                  <a:cubicBezTo>
                    <a:pt x="370" y="0"/>
                    <a:pt x="370" y="0"/>
                    <a:pt x="370" y="0"/>
                  </a:cubicBezTo>
                  <a:cubicBezTo>
                    <a:pt x="166" y="0"/>
                    <a:pt x="0" y="166"/>
                    <a:pt x="0" y="370"/>
                  </a:cubicBezTo>
                  <a:cubicBezTo>
                    <a:pt x="0" y="1873"/>
                    <a:pt x="0" y="1873"/>
                    <a:pt x="0" y="1873"/>
                  </a:cubicBezTo>
                  <a:cubicBezTo>
                    <a:pt x="0" y="2077"/>
                    <a:pt x="166" y="2242"/>
                    <a:pt x="370" y="2242"/>
                  </a:cubicBezTo>
                  <a:cubicBezTo>
                    <a:pt x="752" y="2242"/>
                    <a:pt x="752" y="2242"/>
                    <a:pt x="752" y="2242"/>
                  </a:cubicBezTo>
                  <a:cubicBezTo>
                    <a:pt x="752" y="2248"/>
                    <a:pt x="752" y="2248"/>
                    <a:pt x="752" y="2248"/>
                  </a:cubicBezTo>
                  <a:cubicBezTo>
                    <a:pt x="752" y="2452"/>
                    <a:pt x="918" y="2618"/>
                    <a:pt x="1122" y="2618"/>
                  </a:cubicBezTo>
                  <a:cubicBezTo>
                    <a:pt x="1197" y="2618"/>
                    <a:pt x="1197" y="2618"/>
                    <a:pt x="1197" y="2618"/>
                  </a:cubicBezTo>
                  <a:cubicBezTo>
                    <a:pt x="1162" y="2759"/>
                    <a:pt x="1162" y="2759"/>
                    <a:pt x="1162" y="2759"/>
                  </a:cubicBezTo>
                  <a:cubicBezTo>
                    <a:pt x="1148" y="2815"/>
                    <a:pt x="1169" y="2872"/>
                    <a:pt x="1217" y="2904"/>
                  </a:cubicBezTo>
                  <a:cubicBezTo>
                    <a:pt x="1240" y="2919"/>
                    <a:pt x="1266" y="2927"/>
                    <a:pt x="1293" y="2927"/>
                  </a:cubicBezTo>
                  <a:cubicBezTo>
                    <a:pt x="1320" y="2927"/>
                    <a:pt x="1348" y="2918"/>
                    <a:pt x="1372" y="2901"/>
                  </a:cubicBezTo>
                  <a:cubicBezTo>
                    <a:pt x="1761" y="2618"/>
                    <a:pt x="1761" y="2618"/>
                    <a:pt x="1761" y="2618"/>
                  </a:cubicBezTo>
                  <a:cubicBezTo>
                    <a:pt x="1847" y="2618"/>
                    <a:pt x="1847" y="2618"/>
                    <a:pt x="1847" y="2618"/>
                  </a:cubicBezTo>
                  <a:cubicBezTo>
                    <a:pt x="2580" y="3107"/>
                    <a:pt x="2580" y="3107"/>
                    <a:pt x="2580" y="3107"/>
                  </a:cubicBezTo>
                  <a:cubicBezTo>
                    <a:pt x="2602" y="3122"/>
                    <a:pt x="2628" y="3130"/>
                    <a:pt x="2654" y="3130"/>
                  </a:cubicBezTo>
                  <a:cubicBezTo>
                    <a:pt x="2680" y="3130"/>
                    <a:pt x="2705" y="3122"/>
                    <a:pt x="2728" y="3108"/>
                  </a:cubicBezTo>
                  <a:cubicBezTo>
                    <a:pt x="2773" y="3079"/>
                    <a:pt x="2796" y="3026"/>
                    <a:pt x="2787" y="2973"/>
                  </a:cubicBezTo>
                  <a:cubicBezTo>
                    <a:pt x="2728" y="2618"/>
                    <a:pt x="2728" y="2618"/>
                    <a:pt x="2728" y="2618"/>
                  </a:cubicBezTo>
                  <a:cubicBezTo>
                    <a:pt x="3376" y="2618"/>
                    <a:pt x="3376" y="2618"/>
                    <a:pt x="3376" y="2618"/>
                  </a:cubicBezTo>
                  <a:cubicBezTo>
                    <a:pt x="3580" y="2618"/>
                    <a:pt x="3746" y="2452"/>
                    <a:pt x="3746" y="2248"/>
                  </a:cubicBezTo>
                  <a:cubicBezTo>
                    <a:pt x="3746" y="745"/>
                    <a:pt x="3746" y="745"/>
                    <a:pt x="3746" y="745"/>
                  </a:cubicBezTo>
                  <a:cubicBezTo>
                    <a:pt x="3746" y="542"/>
                    <a:pt x="3580" y="376"/>
                    <a:pt x="3376" y="376"/>
                  </a:cubicBezTo>
                  <a:close/>
                  <a:moveTo>
                    <a:pt x="1241" y="2442"/>
                  </a:moveTo>
                  <a:cubicBezTo>
                    <a:pt x="1122" y="2442"/>
                    <a:pt x="1122" y="2442"/>
                    <a:pt x="1122" y="2442"/>
                  </a:cubicBezTo>
                  <a:cubicBezTo>
                    <a:pt x="1015" y="2442"/>
                    <a:pt x="928" y="2355"/>
                    <a:pt x="928" y="2248"/>
                  </a:cubicBezTo>
                  <a:cubicBezTo>
                    <a:pt x="928" y="2242"/>
                    <a:pt x="928" y="2242"/>
                    <a:pt x="928" y="2242"/>
                  </a:cubicBezTo>
                  <a:cubicBezTo>
                    <a:pt x="1291" y="2242"/>
                    <a:pt x="1291" y="2242"/>
                    <a:pt x="1291" y="2242"/>
                  </a:cubicBezTo>
                  <a:lnTo>
                    <a:pt x="1241" y="2442"/>
                  </a:lnTo>
                  <a:close/>
                  <a:moveTo>
                    <a:pt x="1359" y="2693"/>
                  </a:moveTo>
                  <a:cubicBezTo>
                    <a:pt x="1489" y="2176"/>
                    <a:pt x="1489" y="2176"/>
                    <a:pt x="1489" y="2176"/>
                  </a:cubicBezTo>
                  <a:cubicBezTo>
                    <a:pt x="1495" y="2150"/>
                    <a:pt x="1489" y="2122"/>
                    <a:pt x="1473" y="2100"/>
                  </a:cubicBezTo>
                  <a:cubicBezTo>
                    <a:pt x="1456" y="2079"/>
                    <a:pt x="1431" y="2067"/>
                    <a:pt x="1403" y="2067"/>
                  </a:cubicBezTo>
                  <a:cubicBezTo>
                    <a:pt x="370" y="2067"/>
                    <a:pt x="370" y="2067"/>
                    <a:pt x="370" y="2067"/>
                  </a:cubicBezTo>
                  <a:cubicBezTo>
                    <a:pt x="263" y="2067"/>
                    <a:pt x="176" y="1980"/>
                    <a:pt x="176" y="1873"/>
                  </a:cubicBezTo>
                  <a:cubicBezTo>
                    <a:pt x="176" y="370"/>
                    <a:pt x="176" y="370"/>
                    <a:pt x="176" y="370"/>
                  </a:cubicBezTo>
                  <a:cubicBezTo>
                    <a:pt x="176" y="263"/>
                    <a:pt x="263" y="176"/>
                    <a:pt x="370" y="176"/>
                  </a:cubicBezTo>
                  <a:cubicBezTo>
                    <a:pt x="3000" y="176"/>
                    <a:pt x="3000" y="176"/>
                    <a:pt x="3000" y="176"/>
                  </a:cubicBezTo>
                  <a:cubicBezTo>
                    <a:pt x="3107" y="176"/>
                    <a:pt x="3194" y="263"/>
                    <a:pt x="3194" y="370"/>
                  </a:cubicBezTo>
                  <a:cubicBezTo>
                    <a:pt x="3194" y="1873"/>
                    <a:pt x="3194" y="1873"/>
                    <a:pt x="3194" y="1873"/>
                  </a:cubicBezTo>
                  <a:cubicBezTo>
                    <a:pt x="3194" y="1980"/>
                    <a:pt x="3107" y="2067"/>
                    <a:pt x="3000" y="2067"/>
                  </a:cubicBezTo>
                  <a:cubicBezTo>
                    <a:pt x="2249" y="2067"/>
                    <a:pt x="2249" y="2067"/>
                    <a:pt x="2249" y="2067"/>
                  </a:cubicBezTo>
                  <a:cubicBezTo>
                    <a:pt x="2230" y="2067"/>
                    <a:pt x="2212" y="2073"/>
                    <a:pt x="2197" y="2083"/>
                  </a:cubicBezTo>
                  <a:lnTo>
                    <a:pt x="1359" y="2693"/>
                  </a:lnTo>
                  <a:close/>
                  <a:moveTo>
                    <a:pt x="3570" y="2248"/>
                  </a:moveTo>
                  <a:cubicBezTo>
                    <a:pt x="3570" y="2355"/>
                    <a:pt x="3483" y="2442"/>
                    <a:pt x="3376" y="2442"/>
                  </a:cubicBezTo>
                  <a:cubicBezTo>
                    <a:pt x="2625" y="2442"/>
                    <a:pt x="2625" y="2442"/>
                    <a:pt x="2625" y="2442"/>
                  </a:cubicBezTo>
                  <a:cubicBezTo>
                    <a:pt x="2599" y="2442"/>
                    <a:pt x="2574" y="2454"/>
                    <a:pt x="2558" y="2473"/>
                  </a:cubicBezTo>
                  <a:cubicBezTo>
                    <a:pt x="2541" y="2493"/>
                    <a:pt x="2534" y="2519"/>
                    <a:pt x="2538" y="2545"/>
                  </a:cubicBezTo>
                  <a:cubicBezTo>
                    <a:pt x="2599" y="2908"/>
                    <a:pt x="2599" y="2908"/>
                    <a:pt x="2599" y="2908"/>
                  </a:cubicBezTo>
                  <a:cubicBezTo>
                    <a:pt x="1953" y="2478"/>
                    <a:pt x="1953" y="2478"/>
                    <a:pt x="1953" y="2478"/>
                  </a:cubicBezTo>
                  <a:cubicBezTo>
                    <a:pt x="2277" y="2242"/>
                    <a:pt x="2277" y="2242"/>
                    <a:pt x="2277" y="2242"/>
                  </a:cubicBezTo>
                  <a:cubicBezTo>
                    <a:pt x="3000" y="2242"/>
                    <a:pt x="3000" y="2242"/>
                    <a:pt x="3000" y="2242"/>
                  </a:cubicBezTo>
                  <a:cubicBezTo>
                    <a:pt x="3204" y="2242"/>
                    <a:pt x="3370" y="2077"/>
                    <a:pt x="3370" y="1873"/>
                  </a:cubicBezTo>
                  <a:cubicBezTo>
                    <a:pt x="3370" y="552"/>
                    <a:pt x="3370" y="552"/>
                    <a:pt x="3370" y="552"/>
                  </a:cubicBezTo>
                  <a:cubicBezTo>
                    <a:pt x="3376" y="552"/>
                    <a:pt x="3376" y="552"/>
                    <a:pt x="3376" y="552"/>
                  </a:cubicBezTo>
                  <a:cubicBezTo>
                    <a:pt x="3483" y="552"/>
                    <a:pt x="3570" y="639"/>
                    <a:pt x="3570" y="745"/>
                  </a:cubicBezTo>
                  <a:cubicBezTo>
                    <a:pt x="3570" y="2248"/>
                    <a:pt x="3570" y="2248"/>
                    <a:pt x="3570" y="2248"/>
                  </a:cubicBezTo>
                  <a:close/>
                </a:path>
              </a:pathLst>
            </a:custGeom>
            <a:grp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IN" sz="1013" dirty="0"/>
            </a:p>
          </p:txBody>
        </p:sp>
        <p:sp>
          <p:nvSpPr>
            <p:cNvPr id="59" name="Freeform 13">
              <a:extLst>
                <a:ext uri="{FF2B5EF4-FFF2-40B4-BE49-F238E27FC236}">
                  <a16:creationId xmlns:a16="http://schemas.microsoft.com/office/drawing/2014/main" id="{F40F00BD-FBE4-934D-8E28-49370A224C0C}"/>
                </a:ext>
              </a:extLst>
            </p:cNvPr>
            <p:cNvSpPr>
              <a:spLocks/>
            </p:cNvSpPr>
            <p:nvPr/>
          </p:nvSpPr>
          <p:spPr bwMode="auto">
            <a:xfrm>
              <a:off x="16109950" y="5029200"/>
              <a:ext cx="249238" cy="95250"/>
            </a:xfrm>
            <a:custGeom>
              <a:avLst/>
              <a:gdLst>
                <a:gd name="T0" fmla="*/ 370 w 458"/>
                <a:gd name="T1" fmla="*/ 0 h 175"/>
                <a:gd name="T2" fmla="*/ 88 w 458"/>
                <a:gd name="T3" fmla="*/ 0 h 175"/>
                <a:gd name="T4" fmla="*/ 0 w 458"/>
                <a:gd name="T5" fmla="*/ 88 h 175"/>
                <a:gd name="T6" fmla="*/ 88 w 458"/>
                <a:gd name="T7" fmla="*/ 175 h 175"/>
                <a:gd name="T8" fmla="*/ 370 w 458"/>
                <a:gd name="T9" fmla="*/ 175 h 175"/>
                <a:gd name="T10" fmla="*/ 458 w 458"/>
                <a:gd name="T11" fmla="*/ 88 h 175"/>
                <a:gd name="T12" fmla="*/ 370 w 458"/>
                <a:gd name="T13" fmla="*/ 0 h 175"/>
              </a:gdLst>
              <a:ahLst/>
              <a:cxnLst>
                <a:cxn ang="0">
                  <a:pos x="T0" y="T1"/>
                </a:cxn>
                <a:cxn ang="0">
                  <a:pos x="T2" y="T3"/>
                </a:cxn>
                <a:cxn ang="0">
                  <a:pos x="T4" y="T5"/>
                </a:cxn>
                <a:cxn ang="0">
                  <a:pos x="T6" y="T7"/>
                </a:cxn>
                <a:cxn ang="0">
                  <a:pos x="T8" y="T9"/>
                </a:cxn>
                <a:cxn ang="0">
                  <a:pos x="T10" y="T11"/>
                </a:cxn>
                <a:cxn ang="0">
                  <a:pos x="T12" y="T13"/>
                </a:cxn>
              </a:cxnLst>
              <a:rect l="0" t="0" r="r" b="b"/>
              <a:pathLst>
                <a:path w="458" h="175">
                  <a:moveTo>
                    <a:pt x="370" y="0"/>
                  </a:moveTo>
                  <a:cubicBezTo>
                    <a:pt x="88" y="0"/>
                    <a:pt x="88" y="0"/>
                    <a:pt x="88" y="0"/>
                  </a:cubicBezTo>
                  <a:cubicBezTo>
                    <a:pt x="39" y="0"/>
                    <a:pt x="0" y="39"/>
                    <a:pt x="0" y="88"/>
                  </a:cubicBezTo>
                  <a:cubicBezTo>
                    <a:pt x="0" y="136"/>
                    <a:pt x="39" y="175"/>
                    <a:pt x="88" y="175"/>
                  </a:cubicBezTo>
                  <a:cubicBezTo>
                    <a:pt x="370" y="175"/>
                    <a:pt x="370" y="175"/>
                    <a:pt x="370" y="175"/>
                  </a:cubicBezTo>
                  <a:cubicBezTo>
                    <a:pt x="418" y="175"/>
                    <a:pt x="458" y="136"/>
                    <a:pt x="458" y="88"/>
                  </a:cubicBezTo>
                  <a:cubicBezTo>
                    <a:pt x="458" y="39"/>
                    <a:pt x="418" y="0"/>
                    <a:pt x="370" y="0"/>
                  </a:cubicBezTo>
                  <a:close/>
                </a:path>
              </a:pathLst>
            </a:custGeom>
            <a:grp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IN" sz="1013" dirty="0"/>
            </a:p>
          </p:txBody>
        </p:sp>
        <p:sp>
          <p:nvSpPr>
            <p:cNvPr id="60" name="Freeform 14">
              <a:extLst>
                <a:ext uri="{FF2B5EF4-FFF2-40B4-BE49-F238E27FC236}">
                  <a16:creationId xmlns:a16="http://schemas.microsoft.com/office/drawing/2014/main" id="{21296C9F-CBE6-8B40-A658-5B14D93FE4D8}"/>
                </a:ext>
              </a:extLst>
            </p:cNvPr>
            <p:cNvSpPr>
              <a:spLocks/>
            </p:cNvSpPr>
            <p:nvPr/>
          </p:nvSpPr>
          <p:spPr bwMode="auto">
            <a:xfrm>
              <a:off x="16467138" y="5029200"/>
              <a:ext cx="760413" cy="95250"/>
            </a:xfrm>
            <a:custGeom>
              <a:avLst/>
              <a:gdLst>
                <a:gd name="T0" fmla="*/ 1309 w 1397"/>
                <a:gd name="T1" fmla="*/ 0 h 175"/>
                <a:gd name="T2" fmla="*/ 87 w 1397"/>
                <a:gd name="T3" fmla="*/ 0 h 175"/>
                <a:gd name="T4" fmla="*/ 0 w 1397"/>
                <a:gd name="T5" fmla="*/ 88 h 175"/>
                <a:gd name="T6" fmla="*/ 87 w 1397"/>
                <a:gd name="T7" fmla="*/ 175 h 175"/>
                <a:gd name="T8" fmla="*/ 1309 w 1397"/>
                <a:gd name="T9" fmla="*/ 175 h 175"/>
                <a:gd name="T10" fmla="*/ 1397 w 1397"/>
                <a:gd name="T11" fmla="*/ 88 h 175"/>
                <a:gd name="T12" fmla="*/ 1309 w 1397"/>
                <a:gd name="T13" fmla="*/ 0 h 175"/>
              </a:gdLst>
              <a:ahLst/>
              <a:cxnLst>
                <a:cxn ang="0">
                  <a:pos x="T0" y="T1"/>
                </a:cxn>
                <a:cxn ang="0">
                  <a:pos x="T2" y="T3"/>
                </a:cxn>
                <a:cxn ang="0">
                  <a:pos x="T4" y="T5"/>
                </a:cxn>
                <a:cxn ang="0">
                  <a:pos x="T6" y="T7"/>
                </a:cxn>
                <a:cxn ang="0">
                  <a:pos x="T8" y="T9"/>
                </a:cxn>
                <a:cxn ang="0">
                  <a:pos x="T10" y="T11"/>
                </a:cxn>
                <a:cxn ang="0">
                  <a:pos x="T12" y="T13"/>
                </a:cxn>
              </a:cxnLst>
              <a:rect l="0" t="0" r="r" b="b"/>
              <a:pathLst>
                <a:path w="1397" h="175">
                  <a:moveTo>
                    <a:pt x="1309" y="0"/>
                  </a:moveTo>
                  <a:cubicBezTo>
                    <a:pt x="87" y="0"/>
                    <a:pt x="87" y="0"/>
                    <a:pt x="87" y="0"/>
                  </a:cubicBezTo>
                  <a:cubicBezTo>
                    <a:pt x="39" y="0"/>
                    <a:pt x="0" y="39"/>
                    <a:pt x="0" y="88"/>
                  </a:cubicBezTo>
                  <a:cubicBezTo>
                    <a:pt x="0" y="136"/>
                    <a:pt x="39" y="175"/>
                    <a:pt x="87" y="175"/>
                  </a:cubicBezTo>
                  <a:cubicBezTo>
                    <a:pt x="1309" y="175"/>
                    <a:pt x="1309" y="175"/>
                    <a:pt x="1309" y="175"/>
                  </a:cubicBezTo>
                  <a:cubicBezTo>
                    <a:pt x="1357" y="175"/>
                    <a:pt x="1397" y="136"/>
                    <a:pt x="1397" y="88"/>
                  </a:cubicBezTo>
                  <a:cubicBezTo>
                    <a:pt x="1397" y="39"/>
                    <a:pt x="1357" y="0"/>
                    <a:pt x="1309" y="0"/>
                  </a:cubicBezTo>
                  <a:close/>
                </a:path>
              </a:pathLst>
            </a:custGeom>
            <a:grp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IN" sz="1013" dirty="0"/>
            </a:p>
          </p:txBody>
        </p:sp>
        <p:sp>
          <p:nvSpPr>
            <p:cNvPr id="65" name="Freeform 15">
              <a:extLst>
                <a:ext uri="{FF2B5EF4-FFF2-40B4-BE49-F238E27FC236}">
                  <a16:creationId xmlns:a16="http://schemas.microsoft.com/office/drawing/2014/main" id="{32D73CB8-CE9A-2540-B25F-12ECFAACBFF2}"/>
                </a:ext>
              </a:extLst>
            </p:cNvPr>
            <p:cNvSpPr>
              <a:spLocks/>
            </p:cNvSpPr>
            <p:nvPr/>
          </p:nvSpPr>
          <p:spPr bwMode="auto">
            <a:xfrm>
              <a:off x="16109950" y="5283200"/>
              <a:ext cx="1117600" cy="96837"/>
            </a:xfrm>
            <a:custGeom>
              <a:avLst/>
              <a:gdLst>
                <a:gd name="T0" fmla="*/ 1967 w 2055"/>
                <a:gd name="T1" fmla="*/ 0 h 176"/>
                <a:gd name="T2" fmla="*/ 88 w 2055"/>
                <a:gd name="T3" fmla="*/ 0 h 176"/>
                <a:gd name="T4" fmla="*/ 0 w 2055"/>
                <a:gd name="T5" fmla="*/ 88 h 176"/>
                <a:gd name="T6" fmla="*/ 88 w 2055"/>
                <a:gd name="T7" fmla="*/ 176 h 176"/>
                <a:gd name="T8" fmla="*/ 1967 w 2055"/>
                <a:gd name="T9" fmla="*/ 176 h 176"/>
                <a:gd name="T10" fmla="*/ 2055 w 2055"/>
                <a:gd name="T11" fmla="*/ 88 h 176"/>
                <a:gd name="T12" fmla="*/ 1967 w 2055"/>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2055" h="176">
                  <a:moveTo>
                    <a:pt x="1967" y="0"/>
                  </a:moveTo>
                  <a:cubicBezTo>
                    <a:pt x="88" y="0"/>
                    <a:pt x="88" y="0"/>
                    <a:pt x="88" y="0"/>
                  </a:cubicBezTo>
                  <a:cubicBezTo>
                    <a:pt x="39" y="0"/>
                    <a:pt x="0" y="40"/>
                    <a:pt x="0" y="88"/>
                  </a:cubicBezTo>
                  <a:cubicBezTo>
                    <a:pt x="0" y="137"/>
                    <a:pt x="39" y="176"/>
                    <a:pt x="88" y="176"/>
                  </a:cubicBezTo>
                  <a:cubicBezTo>
                    <a:pt x="1967" y="176"/>
                    <a:pt x="1967" y="176"/>
                    <a:pt x="1967" y="176"/>
                  </a:cubicBezTo>
                  <a:cubicBezTo>
                    <a:pt x="2015" y="176"/>
                    <a:pt x="2055" y="137"/>
                    <a:pt x="2055" y="88"/>
                  </a:cubicBezTo>
                  <a:cubicBezTo>
                    <a:pt x="2055" y="40"/>
                    <a:pt x="2015" y="0"/>
                    <a:pt x="1967" y="0"/>
                  </a:cubicBezTo>
                  <a:close/>
                </a:path>
              </a:pathLst>
            </a:custGeom>
            <a:grp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IN" sz="1013" dirty="0"/>
            </a:p>
          </p:txBody>
        </p:sp>
        <p:sp>
          <p:nvSpPr>
            <p:cNvPr id="68" name="Freeform 16">
              <a:extLst>
                <a:ext uri="{FF2B5EF4-FFF2-40B4-BE49-F238E27FC236}">
                  <a16:creationId xmlns:a16="http://schemas.microsoft.com/office/drawing/2014/main" id="{B9B789B4-ED65-004F-8D2C-38D4B5A112AC}"/>
                </a:ext>
              </a:extLst>
            </p:cNvPr>
            <p:cNvSpPr>
              <a:spLocks/>
            </p:cNvSpPr>
            <p:nvPr/>
          </p:nvSpPr>
          <p:spPr bwMode="auto">
            <a:xfrm>
              <a:off x="16109950" y="5538788"/>
              <a:ext cx="758825" cy="95250"/>
            </a:xfrm>
            <a:custGeom>
              <a:avLst/>
              <a:gdLst>
                <a:gd name="T0" fmla="*/ 1309 w 1397"/>
                <a:gd name="T1" fmla="*/ 0 h 176"/>
                <a:gd name="T2" fmla="*/ 88 w 1397"/>
                <a:gd name="T3" fmla="*/ 0 h 176"/>
                <a:gd name="T4" fmla="*/ 0 w 1397"/>
                <a:gd name="T5" fmla="*/ 88 h 176"/>
                <a:gd name="T6" fmla="*/ 88 w 1397"/>
                <a:gd name="T7" fmla="*/ 176 h 176"/>
                <a:gd name="T8" fmla="*/ 1309 w 1397"/>
                <a:gd name="T9" fmla="*/ 176 h 176"/>
                <a:gd name="T10" fmla="*/ 1397 w 1397"/>
                <a:gd name="T11" fmla="*/ 88 h 176"/>
                <a:gd name="T12" fmla="*/ 1309 w 1397"/>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1397" h="176">
                  <a:moveTo>
                    <a:pt x="1309" y="0"/>
                  </a:moveTo>
                  <a:cubicBezTo>
                    <a:pt x="88" y="0"/>
                    <a:pt x="88" y="0"/>
                    <a:pt x="88" y="0"/>
                  </a:cubicBezTo>
                  <a:cubicBezTo>
                    <a:pt x="39" y="0"/>
                    <a:pt x="0" y="39"/>
                    <a:pt x="0" y="88"/>
                  </a:cubicBezTo>
                  <a:cubicBezTo>
                    <a:pt x="0" y="136"/>
                    <a:pt x="39" y="176"/>
                    <a:pt x="88" y="176"/>
                  </a:cubicBezTo>
                  <a:cubicBezTo>
                    <a:pt x="1309" y="176"/>
                    <a:pt x="1309" y="176"/>
                    <a:pt x="1309" y="176"/>
                  </a:cubicBezTo>
                  <a:cubicBezTo>
                    <a:pt x="1358" y="176"/>
                    <a:pt x="1397" y="136"/>
                    <a:pt x="1397" y="88"/>
                  </a:cubicBezTo>
                  <a:cubicBezTo>
                    <a:pt x="1397" y="39"/>
                    <a:pt x="1358" y="0"/>
                    <a:pt x="1309" y="0"/>
                  </a:cubicBezTo>
                  <a:close/>
                </a:path>
              </a:pathLst>
            </a:custGeom>
            <a:grp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IN" sz="1013" dirty="0"/>
            </a:p>
          </p:txBody>
        </p:sp>
        <p:sp>
          <p:nvSpPr>
            <p:cNvPr id="69" name="Freeform 17">
              <a:extLst>
                <a:ext uri="{FF2B5EF4-FFF2-40B4-BE49-F238E27FC236}">
                  <a16:creationId xmlns:a16="http://schemas.microsoft.com/office/drawing/2014/main" id="{0B744A16-0DC2-8542-BFDB-236C40229288}"/>
                </a:ext>
              </a:extLst>
            </p:cNvPr>
            <p:cNvSpPr>
              <a:spLocks/>
            </p:cNvSpPr>
            <p:nvPr/>
          </p:nvSpPr>
          <p:spPr bwMode="auto">
            <a:xfrm>
              <a:off x="16978313" y="5538788"/>
              <a:ext cx="249238" cy="95250"/>
            </a:xfrm>
            <a:custGeom>
              <a:avLst/>
              <a:gdLst>
                <a:gd name="T0" fmla="*/ 370 w 458"/>
                <a:gd name="T1" fmla="*/ 0 h 176"/>
                <a:gd name="T2" fmla="*/ 88 w 458"/>
                <a:gd name="T3" fmla="*/ 0 h 176"/>
                <a:gd name="T4" fmla="*/ 0 w 458"/>
                <a:gd name="T5" fmla="*/ 88 h 176"/>
                <a:gd name="T6" fmla="*/ 88 w 458"/>
                <a:gd name="T7" fmla="*/ 176 h 176"/>
                <a:gd name="T8" fmla="*/ 370 w 458"/>
                <a:gd name="T9" fmla="*/ 176 h 176"/>
                <a:gd name="T10" fmla="*/ 458 w 458"/>
                <a:gd name="T11" fmla="*/ 88 h 176"/>
                <a:gd name="T12" fmla="*/ 370 w 458"/>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458" h="176">
                  <a:moveTo>
                    <a:pt x="370" y="0"/>
                  </a:moveTo>
                  <a:cubicBezTo>
                    <a:pt x="88" y="0"/>
                    <a:pt x="88" y="0"/>
                    <a:pt x="88" y="0"/>
                  </a:cubicBezTo>
                  <a:cubicBezTo>
                    <a:pt x="39" y="0"/>
                    <a:pt x="0" y="39"/>
                    <a:pt x="0" y="88"/>
                  </a:cubicBezTo>
                  <a:cubicBezTo>
                    <a:pt x="0" y="136"/>
                    <a:pt x="39" y="176"/>
                    <a:pt x="88" y="176"/>
                  </a:cubicBezTo>
                  <a:cubicBezTo>
                    <a:pt x="370" y="176"/>
                    <a:pt x="370" y="176"/>
                    <a:pt x="370" y="176"/>
                  </a:cubicBezTo>
                  <a:cubicBezTo>
                    <a:pt x="418" y="176"/>
                    <a:pt x="458" y="136"/>
                    <a:pt x="458" y="88"/>
                  </a:cubicBezTo>
                  <a:cubicBezTo>
                    <a:pt x="458" y="39"/>
                    <a:pt x="418" y="0"/>
                    <a:pt x="370" y="0"/>
                  </a:cubicBezTo>
                  <a:close/>
                </a:path>
              </a:pathLst>
            </a:custGeom>
            <a:grpFill/>
            <a:ln w="9525">
              <a:solidFill>
                <a:schemeClr val="bg2"/>
              </a:solidFill>
              <a:round/>
              <a:headEnd/>
              <a:tailEnd/>
            </a:ln>
          </p:spPr>
          <p:txBody>
            <a:bodyPr vert="horz" wrap="square" lIns="68580" tIns="34290" rIns="68580" bIns="34290" numCol="1" anchor="t" anchorCtr="0" compatLnSpc="1">
              <a:prstTxWarp prst="textNoShape">
                <a:avLst/>
              </a:prstTxWarp>
            </a:bodyPr>
            <a:lstStyle/>
            <a:p>
              <a:endParaRPr lang="en-IN" sz="1013" dirty="0"/>
            </a:p>
          </p:txBody>
        </p:sp>
      </p:grpSp>
      <p:sp>
        <p:nvSpPr>
          <p:cNvPr id="3" name="TextBox 2">
            <a:extLst>
              <a:ext uri="{FF2B5EF4-FFF2-40B4-BE49-F238E27FC236}">
                <a16:creationId xmlns:a16="http://schemas.microsoft.com/office/drawing/2014/main" id="{7EC0080F-DB9C-124F-99FC-6FDF198ED154}"/>
              </a:ext>
            </a:extLst>
          </p:cNvPr>
          <p:cNvSpPr txBox="1"/>
          <p:nvPr/>
        </p:nvSpPr>
        <p:spPr>
          <a:xfrm>
            <a:off x="489933" y="958228"/>
            <a:ext cx="2701975" cy="829195"/>
          </a:xfrm>
          <a:prstGeom prst="rect">
            <a:avLst/>
          </a:prstGeom>
        </p:spPr>
        <p:txBody>
          <a:bodyPr vert="horz" wrap="square" lIns="68580" tIns="34290" rIns="68580" bIns="34290" rtlCol="0" anchor="ctr">
            <a:noAutofit/>
          </a:bodyPr>
          <a:lstStyle/>
          <a:p>
            <a:pPr algn="l"/>
            <a:r>
              <a:rPr lang="en-US" sz="1400" b="1" dirty="0">
                <a:solidFill>
                  <a:schemeClr val="tx1">
                    <a:lumMod val="65000"/>
                    <a:lumOff val="35000"/>
                  </a:schemeClr>
                </a:solidFill>
              </a:rPr>
              <a:t>Keck Medicine has a robust physician professionalism program and created the first nurse professionalism program in the country.</a:t>
            </a:r>
          </a:p>
        </p:txBody>
      </p:sp>
      <p:cxnSp>
        <p:nvCxnSpPr>
          <p:cNvPr id="70" name="Straight Arrow Connector 69">
            <a:extLst>
              <a:ext uri="{FF2B5EF4-FFF2-40B4-BE49-F238E27FC236}">
                <a16:creationId xmlns:a16="http://schemas.microsoft.com/office/drawing/2014/main" id="{6CF64457-6339-C340-AFE5-1FB05220C0E8}"/>
              </a:ext>
            </a:extLst>
          </p:cNvPr>
          <p:cNvCxnSpPr>
            <a:cxnSpLocks/>
          </p:cNvCxnSpPr>
          <p:nvPr/>
        </p:nvCxnSpPr>
        <p:spPr>
          <a:xfrm>
            <a:off x="2437410" y="1828832"/>
            <a:ext cx="0" cy="542294"/>
          </a:xfrm>
          <a:prstGeom prst="straightConnector1">
            <a:avLst/>
          </a:prstGeom>
          <a:ln w="38100">
            <a:solidFill>
              <a:srgbClr val="AD0003"/>
            </a:solidFill>
            <a:tailEnd type="triangle"/>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F56E3FDB-C07D-7842-97E4-03A316EFCF75}"/>
              </a:ext>
            </a:extLst>
          </p:cNvPr>
          <p:cNvSpPr/>
          <p:nvPr/>
        </p:nvSpPr>
        <p:spPr>
          <a:xfrm>
            <a:off x="3469020" y="1075656"/>
            <a:ext cx="2011469" cy="2992187"/>
          </a:xfrm>
          <a:prstGeom prst="ellipse">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grpSp>
        <p:nvGrpSpPr>
          <p:cNvPr id="46" name="Group 45">
            <a:extLst>
              <a:ext uri="{FF2B5EF4-FFF2-40B4-BE49-F238E27FC236}">
                <a16:creationId xmlns:a16="http://schemas.microsoft.com/office/drawing/2014/main" id="{445CC759-F504-E349-8095-D717C17DC4D1}"/>
              </a:ext>
            </a:extLst>
          </p:cNvPr>
          <p:cNvGrpSpPr/>
          <p:nvPr/>
        </p:nvGrpSpPr>
        <p:grpSpPr>
          <a:xfrm>
            <a:off x="2310041" y="4566247"/>
            <a:ext cx="353514" cy="264604"/>
            <a:chOff x="3141663" y="1743076"/>
            <a:chExt cx="4800600" cy="4808538"/>
          </a:xfrm>
          <a:solidFill>
            <a:schemeClr val="accent4"/>
          </a:solidFill>
        </p:grpSpPr>
        <p:sp>
          <p:nvSpPr>
            <p:cNvPr id="47" name="Freeform 13">
              <a:extLst>
                <a:ext uri="{FF2B5EF4-FFF2-40B4-BE49-F238E27FC236}">
                  <a16:creationId xmlns:a16="http://schemas.microsoft.com/office/drawing/2014/main" id="{04C05446-6162-4744-8314-2CF1F3724F34}"/>
                </a:ext>
              </a:extLst>
            </p:cNvPr>
            <p:cNvSpPr>
              <a:spLocks noEditPoints="1"/>
            </p:cNvSpPr>
            <p:nvPr/>
          </p:nvSpPr>
          <p:spPr bwMode="auto">
            <a:xfrm>
              <a:off x="3141663" y="1743076"/>
              <a:ext cx="4800600" cy="4808538"/>
            </a:xfrm>
            <a:custGeom>
              <a:avLst/>
              <a:gdLst>
                <a:gd name="T0" fmla="*/ 2342 w 6049"/>
                <a:gd name="T1" fmla="*/ 435 h 6058"/>
                <a:gd name="T2" fmla="*/ 1630 w 6049"/>
                <a:gd name="T3" fmla="*/ 736 h 6058"/>
                <a:gd name="T4" fmla="*/ 1016 w 6049"/>
                <a:gd name="T5" fmla="*/ 1250 h 6058"/>
                <a:gd name="T6" fmla="*/ 587 w 6049"/>
                <a:gd name="T7" fmla="*/ 1910 h 6058"/>
                <a:gd name="T8" fmla="*/ 370 w 6049"/>
                <a:gd name="T9" fmla="*/ 2644 h 6058"/>
                <a:gd name="T10" fmla="*/ 368 w 6049"/>
                <a:gd name="T11" fmla="*/ 3405 h 6058"/>
                <a:gd name="T12" fmla="*/ 584 w 6049"/>
                <a:gd name="T13" fmla="*/ 4143 h 6058"/>
                <a:gd name="T14" fmla="*/ 1015 w 6049"/>
                <a:gd name="T15" fmla="*/ 4808 h 6058"/>
                <a:gd name="T16" fmla="*/ 1059 w 6049"/>
                <a:gd name="T17" fmla="*/ 4980 h 6058"/>
                <a:gd name="T18" fmla="*/ 876 w 6049"/>
                <a:gd name="T19" fmla="*/ 5332 h 6058"/>
                <a:gd name="T20" fmla="*/ 528 w 6049"/>
                <a:gd name="T21" fmla="*/ 5706 h 6058"/>
                <a:gd name="T22" fmla="*/ 847 w 6049"/>
                <a:gd name="T23" fmla="*/ 5669 h 6058"/>
                <a:gd name="T24" fmla="*/ 1339 w 6049"/>
                <a:gd name="T25" fmla="*/ 5456 h 6058"/>
                <a:gd name="T26" fmla="*/ 1519 w 6049"/>
                <a:gd name="T27" fmla="*/ 5330 h 6058"/>
                <a:gd name="T28" fmla="*/ 1810 w 6049"/>
                <a:gd name="T29" fmla="*/ 5424 h 6058"/>
                <a:gd name="T30" fmla="*/ 2574 w 6049"/>
                <a:gd name="T31" fmla="*/ 5677 h 6058"/>
                <a:gd name="T32" fmla="*/ 3362 w 6049"/>
                <a:gd name="T33" fmla="*/ 5692 h 6058"/>
                <a:gd name="T34" fmla="*/ 4121 w 6049"/>
                <a:gd name="T35" fmla="*/ 5478 h 6058"/>
                <a:gd name="T36" fmla="*/ 4797 w 6049"/>
                <a:gd name="T37" fmla="*/ 5041 h 6058"/>
                <a:gd name="T38" fmla="*/ 5312 w 6049"/>
                <a:gd name="T39" fmla="*/ 4423 h 6058"/>
                <a:gd name="T40" fmla="*/ 5614 w 6049"/>
                <a:gd name="T41" fmla="*/ 3711 h 6058"/>
                <a:gd name="T42" fmla="*/ 5699 w 6049"/>
                <a:gd name="T43" fmla="*/ 2954 h 6058"/>
                <a:gd name="T44" fmla="*/ 5570 w 6049"/>
                <a:gd name="T45" fmla="*/ 2202 h 6058"/>
                <a:gd name="T46" fmla="*/ 5226 w 6049"/>
                <a:gd name="T47" fmla="*/ 1505 h 6058"/>
                <a:gd name="T48" fmla="*/ 4673 w 6049"/>
                <a:gd name="T49" fmla="*/ 918 h 6058"/>
                <a:gd name="T50" fmla="*/ 3994 w 6049"/>
                <a:gd name="T51" fmla="*/ 529 h 6058"/>
                <a:gd name="T52" fmla="*/ 3250 w 6049"/>
                <a:gd name="T53" fmla="*/ 358 h 6058"/>
                <a:gd name="T54" fmla="*/ 3366 w 6049"/>
                <a:gd name="T55" fmla="*/ 20 h 6058"/>
                <a:gd name="T56" fmla="*/ 4182 w 6049"/>
                <a:gd name="T57" fmla="*/ 229 h 6058"/>
                <a:gd name="T58" fmla="*/ 4905 w 6049"/>
                <a:gd name="T59" fmla="*/ 658 h 6058"/>
                <a:gd name="T60" fmla="*/ 5493 w 6049"/>
                <a:gd name="T61" fmla="*/ 1282 h 6058"/>
                <a:gd name="T62" fmla="*/ 5880 w 6049"/>
                <a:gd name="T63" fmla="*/ 2028 h 6058"/>
                <a:gd name="T64" fmla="*/ 6045 w 6049"/>
                <a:gd name="T65" fmla="*/ 2858 h 6058"/>
                <a:gd name="T66" fmla="*/ 5973 w 6049"/>
                <a:gd name="T67" fmla="*/ 3708 h 6058"/>
                <a:gd name="T68" fmla="*/ 5675 w 6049"/>
                <a:gd name="T69" fmla="*/ 4493 h 6058"/>
                <a:gd name="T70" fmla="*/ 5163 w 6049"/>
                <a:gd name="T71" fmla="*/ 5172 h 6058"/>
                <a:gd name="T72" fmla="*/ 4473 w 6049"/>
                <a:gd name="T73" fmla="*/ 5690 h 6058"/>
                <a:gd name="T74" fmla="*/ 3686 w 6049"/>
                <a:gd name="T75" fmla="*/ 5985 h 6058"/>
                <a:gd name="T76" fmla="*/ 2860 w 6049"/>
                <a:gd name="T77" fmla="*/ 6055 h 6058"/>
                <a:gd name="T78" fmla="*/ 2055 w 6049"/>
                <a:gd name="T79" fmla="*/ 5900 h 6058"/>
                <a:gd name="T80" fmla="*/ 1353 w 6049"/>
                <a:gd name="T81" fmla="*/ 5848 h 6058"/>
                <a:gd name="T82" fmla="*/ 801 w 6049"/>
                <a:gd name="T83" fmla="*/ 6031 h 6058"/>
                <a:gd name="T84" fmla="*/ 394 w 6049"/>
                <a:gd name="T85" fmla="*/ 6047 h 6058"/>
                <a:gd name="T86" fmla="*/ 151 w 6049"/>
                <a:gd name="T87" fmla="*/ 5972 h 6058"/>
                <a:gd name="T88" fmla="*/ 50 w 6049"/>
                <a:gd name="T89" fmla="*/ 5745 h 6058"/>
                <a:gd name="T90" fmla="*/ 164 w 6049"/>
                <a:gd name="T91" fmla="*/ 5527 h 6058"/>
                <a:gd name="T92" fmla="*/ 473 w 6049"/>
                <a:gd name="T93" fmla="*/ 5293 h 6058"/>
                <a:gd name="T94" fmla="*/ 692 w 6049"/>
                <a:gd name="T95" fmla="*/ 4961 h 6058"/>
                <a:gd name="T96" fmla="*/ 252 w 6049"/>
                <a:gd name="T97" fmla="*/ 4246 h 6058"/>
                <a:gd name="T98" fmla="*/ 29 w 6049"/>
                <a:gd name="T99" fmla="*/ 3459 h 6058"/>
                <a:gd name="T100" fmla="*/ 24 w 6049"/>
                <a:gd name="T101" fmla="*/ 2650 h 6058"/>
                <a:gd name="T102" fmla="*/ 232 w 6049"/>
                <a:gd name="T103" fmla="*/ 1862 h 6058"/>
                <a:gd name="T104" fmla="*/ 656 w 6049"/>
                <a:gd name="T105" fmla="*/ 1145 h 6058"/>
                <a:gd name="T106" fmla="*/ 1276 w 6049"/>
                <a:gd name="T107" fmla="*/ 557 h 6058"/>
                <a:gd name="T108" fmla="*/ 2022 w 6049"/>
                <a:gd name="T109" fmla="*/ 170 h 6058"/>
                <a:gd name="T110" fmla="*/ 2850 w 6049"/>
                <a:gd name="T111" fmla="*/ 6 h 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49" h="6058">
                  <a:moveTo>
                    <a:pt x="2946" y="349"/>
                  </a:moveTo>
                  <a:lnTo>
                    <a:pt x="2793" y="358"/>
                  </a:lnTo>
                  <a:lnTo>
                    <a:pt x="2642" y="374"/>
                  </a:lnTo>
                  <a:lnTo>
                    <a:pt x="2491" y="400"/>
                  </a:lnTo>
                  <a:lnTo>
                    <a:pt x="2342" y="435"/>
                  </a:lnTo>
                  <a:lnTo>
                    <a:pt x="2195" y="478"/>
                  </a:lnTo>
                  <a:lnTo>
                    <a:pt x="2049" y="529"/>
                  </a:lnTo>
                  <a:lnTo>
                    <a:pt x="1906" y="590"/>
                  </a:lnTo>
                  <a:lnTo>
                    <a:pt x="1766" y="658"/>
                  </a:lnTo>
                  <a:lnTo>
                    <a:pt x="1630" y="736"/>
                  </a:lnTo>
                  <a:lnTo>
                    <a:pt x="1497" y="822"/>
                  </a:lnTo>
                  <a:lnTo>
                    <a:pt x="1370" y="918"/>
                  </a:lnTo>
                  <a:lnTo>
                    <a:pt x="1245" y="1022"/>
                  </a:lnTo>
                  <a:lnTo>
                    <a:pt x="1127" y="1132"/>
                  </a:lnTo>
                  <a:lnTo>
                    <a:pt x="1016" y="1250"/>
                  </a:lnTo>
                  <a:lnTo>
                    <a:pt x="913" y="1374"/>
                  </a:lnTo>
                  <a:lnTo>
                    <a:pt x="819" y="1503"/>
                  </a:lnTo>
                  <a:lnTo>
                    <a:pt x="733" y="1634"/>
                  </a:lnTo>
                  <a:lnTo>
                    <a:pt x="656" y="1770"/>
                  </a:lnTo>
                  <a:lnTo>
                    <a:pt x="587" y="1910"/>
                  </a:lnTo>
                  <a:lnTo>
                    <a:pt x="527" y="2052"/>
                  </a:lnTo>
                  <a:lnTo>
                    <a:pt x="475" y="2198"/>
                  </a:lnTo>
                  <a:lnTo>
                    <a:pt x="431" y="2345"/>
                  </a:lnTo>
                  <a:lnTo>
                    <a:pt x="398" y="2495"/>
                  </a:lnTo>
                  <a:lnTo>
                    <a:pt x="370" y="2644"/>
                  </a:lnTo>
                  <a:lnTo>
                    <a:pt x="354" y="2797"/>
                  </a:lnTo>
                  <a:lnTo>
                    <a:pt x="344" y="2948"/>
                  </a:lnTo>
                  <a:lnTo>
                    <a:pt x="344" y="3101"/>
                  </a:lnTo>
                  <a:lnTo>
                    <a:pt x="352" y="3254"/>
                  </a:lnTo>
                  <a:lnTo>
                    <a:pt x="368" y="3405"/>
                  </a:lnTo>
                  <a:lnTo>
                    <a:pt x="394" y="3557"/>
                  </a:lnTo>
                  <a:lnTo>
                    <a:pt x="429" y="3706"/>
                  </a:lnTo>
                  <a:lnTo>
                    <a:pt x="471" y="3853"/>
                  </a:lnTo>
                  <a:lnTo>
                    <a:pt x="523" y="3999"/>
                  </a:lnTo>
                  <a:lnTo>
                    <a:pt x="584" y="4143"/>
                  </a:lnTo>
                  <a:lnTo>
                    <a:pt x="652" y="4283"/>
                  </a:lnTo>
                  <a:lnTo>
                    <a:pt x="729" y="4421"/>
                  </a:lnTo>
                  <a:lnTo>
                    <a:pt x="816" y="4554"/>
                  </a:lnTo>
                  <a:lnTo>
                    <a:pt x="911" y="4683"/>
                  </a:lnTo>
                  <a:lnTo>
                    <a:pt x="1015" y="4808"/>
                  </a:lnTo>
                  <a:lnTo>
                    <a:pt x="1035" y="4838"/>
                  </a:lnTo>
                  <a:lnTo>
                    <a:pt x="1050" y="4871"/>
                  </a:lnTo>
                  <a:lnTo>
                    <a:pt x="1057" y="4904"/>
                  </a:lnTo>
                  <a:lnTo>
                    <a:pt x="1062" y="4941"/>
                  </a:lnTo>
                  <a:lnTo>
                    <a:pt x="1059" y="4980"/>
                  </a:lnTo>
                  <a:lnTo>
                    <a:pt x="1048" y="5017"/>
                  </a:lnTo>
                  <a:lnTo>
                    <a:pt x="1013" y="5092"/>
                  </a:lnTo>
                  <a:lnTo>
                    <a:pt x="974" y="5170"/>
                  </a:lnTo>
                  <a:lnTo>
                    <a:pt x="928" y="5251"/>
                  </a:lnTo>
                  <a:lnTo>
                    <a:pt x="876" y="5332"/>
                  </a:lnTo>
                  <a:lnTo>
                    <a:pt x="819" y="5413"/>
                  </a:lnTo>
                  <a:lnTo>
                    <a:pt x="757" y="5492"/>
                  </a:lnTo>
                  <a:lnTo>
                    <a:pt x="687" y="5568"/>
                  </a:lnTo>
                  <a:lnTo>
                    <a:pt x="611" y="5640"/>
                  </a:lnTo>
                  <a:lnTo>
                    <a:pt x="528" y="5706"/>
                  </a:lnTo>
                  <a:lnTo>
                    <a:pt x="530" y="5706"/>
                  </a:lnTo>
                  <a:lnTo>
                    <a:pt x="600" y="5704"/>
                  </a:lnTo>
                  <a:lnTo>
                    <a:pt x="678" y="5699"/>
                  </a:lnTo>
                  <a:lnTo>
                    <a:pt x="760" y="5688"/>
                  </a:lnTo>
                  <a:lnTo>
                    <a:pt x="847" y="5669"/>
                  </a:lnTo>
                  <a:lnTo>
                    <a:pt x="939" y="5645"/>
                  </a:lnTo>
                  <a:lnTo>
                    <a:pt x="1035" y="5612"/>
                  </a:lnTo>
                  <a:lnTo>
                    <a:pt x="1134" y="5570"/>
                  </a:lnTo>
                  <a:lnTo>
                    <a:pt x="1236" y="5518"/>
                  </a:lnTo>
                  <a:lnTo>
                    <a:pt x="1339" y="5456"/>
                  </a:lnTo>
                  <a:lnTo>
                    <a:pt x="1442" y="5382"/>
                  </a:lnTo>
                  <a:lnTo>
                    <a:pt x="1447" y="5376"/>
                  </a:lnTo>
                  <a:lnTo>
                    <a:pt x="1457" y="5371"/>
                  </a:lnTo>
                  <a:lnTo>
                    <a:pt x="1486" y="5347"/>
                  </a:lnTo>
                  <a:lnTo>
                    <a:pt x="1519" y="5330"/>
                  </a:lnTo>
                  <a:lnTo>
                    <a:pt x="1556" y="5321"/>
                  </a:lnTo>
                  <a:lnTo>
                    <a:pt x="1593" y="5321"/>
                  </a:lnTo>
                  <a:lnTo>
                    <a:pt x="1630" y="5328"/>
                  </a:lnTo>
                  <a:lnTo>
                    <a:pt x="1665" y="5345"/>
                  </a:lnTo>
                  <a:lnTo>
                    <a:pt x="1810" y="5424"/>
                  </a:lnTo>
                  <a:lnTo>
                    <a:pt x="1959" y="5494"/>
                  </a:lnTo>
                  <a:lnTo>
                    <a:pt x="2110" y="5553"/>
                  </a:lnTo>
                  <a:lnTo>
                    <a:pt x="2263" y="5603"/>
                  </a:lnTo>
                  <a:lnTo>
                    <a:pt x="2418" y="5645"/>
                  </a:lnTo>
                  <a:lnTo>
                    <a:pt x="2574" y="5677"/>
                  </a:lnTo>
                  <a:lnTo>
                    <a:pt x="2731" y="5697"/>
                  </a:lnTo>
                  <a:lnTo>
                    <a:pt x="2889" y="5710"/>
                  </a:lnTo>
                  <a:lnTo>
                    <a:pt x="3047" y="5714"/>
                  </a:lnTo>
                  <a:lnTo>
                    <a:pt x="3206" y="5706"/>
                  </a:lnTo>
                  <a:lnTo>
                    <a:pt x="3362" y="5692"/>
                  </a:lnTo>
                  <a:lnTo>
                    <a:pt x="3517" y="5668"/>
                  </a:lnTo>
                  <a:lnTo>
                    <a:pt x="3672" y="5633"/>
                  </a:lnTo>
                  <a:lnTo>
                    <a:pt x="3825" y="5590"/>
                  </a:lnTo>
                  <a:lnTo>
                    <a:pt x="3974" y="5539"/>
                  </a:lnTo>
                  <a:lnTo>
                    <a:pt x="4121" y="5478"/>
                  </a:lnTo>
                  <a:lnTo>
                    <a:pt x="4265" y="5408"/>
                  </a:lnTo>
                  <a:lnTo>
                    <a:pt x="4405" y="5328"/>
                  </a:lnTo>
                  <a:lnTo>
                    <a:pt x="4539" y="5242"/>
                  </a:lnTo>
                  <a:lnTo>
                    <a:pt x="4672" y="5146"/>
                  </a:lnTo>
                  <a:lnTo>
                    <a:pt x="4797" y="5041"/>
                  </a:lnTo>
                  <a:lnTo>
                    <a:pt x="4916" y="4926"/>
                  </a:lnTo>
                  <a:lnTo>
                    <a:pt x="5029" y="4808"/>
                  </a:lnTo>
                  <a:lnTo>
                    <a:pt x="5132" y="4683"/>
                  </a:lnTo>
                  <a:lnTo>
                    <a:pt x="5228" y="4556"/>
                  </a:lnTo>
                  <a:lnTo>
                    <a:pt x="5312" y="4423"/>
                  </a:lnTo>
                  <a:lnTo>
                    <a:pt x="5390" y="4287"/>
                  </a:lnTo>
                  <a:lnTo>
                    <a:pt x="5460" y="4147"/>
                  </a:lnTo>
                  <a:lnTo>
                    <a:pt x="5519" y="4003"/>
                  </a:lnTo>
                  <a:lnTo>
                    <a:pt x="5572" y="3859"/>
                  </a:lnTo>
                  <a:lnTo>
                    <a:pt x="5614" y="3711"/>
                  </a:lnTo>
                  <a:lnTo>
                    <a:pt x="5649" y="3560"/>
                  </a:lnTo>
                  <a:lnTo>
                    <a:pt x="5675" y="3411"/>
                  </a:lnTo>
                  <a:lnTo>
                    <a:pt x="5692" y="3258"/>
                  </a:lnTo>
                  <a:lnTo>
                    <a:pt x="5701" y="3107"/>
                  </a:lnTo>
                  <a:lnTo>
                    <a:pt x="5699" y="2954"/>
                  </a:lnTo>
                  <a:lnTo>
                    <a:pt x="5692" y="2801"/>
                  </a:lnTo>
                  <a:lnTo>
                    <a:pt x="5673" y="2650"/>
                  </a:lnTo>
                  <a:lnTo>
                    <a:pt x="5648" y="2498"/>
                  </a:lnTo>
                  <a:lnTo>
                    <a:pt x="5614" y="2349"/>
                  </a:lnTo>
                  <a:lnTo>
                    <a:pt x="5570" y="2202"/>
                  </a:lnTo>
                  <a:lnTo>
                    <a:pt x="5519" y="2056"/>
                  </a:lnTo>
                  <a:lnTo>
                    <a:pt x="5458" y="1914"/>
                  </a:lnTo>
                  <a:lnTo>
                    <a:pt x="5390" y="1774"/>
                  </a:lnTo>
                  <a:lnTo>
                    <a:pt x="5312" y="1637"/>
                  </a:lnTo>
                  <a:lnTo>
                    <a:pt x="5226" y="1505"/>
                  </a:lnTo>
                  <a:lnTo>
                    <a:pt x="5132" y="1376"/>
                  </a:lnTo>
                  <a:lnTo>
                    <a:pt x="5029" y="1252"/>
                  </a:lnTo>
                  <a:lnTo>
                    <a:pt x="4916" y="1132"/>
                  </a:lnTo>
                  <a:lnTo>
                    <a:pt x="4797" y="1022"/>
                  </a:lnTo>
                  <a:lnTo>
                    <a:pt x="4673" y="918"/>
                  </a:lnTo>
                  <a:lnTo>
                    <a:pt x="4546" y="822"/>
                  </a:lnTo>
                  <a:lnTo>
                    <a:pt x="4414" y="736"/>
                  </a:lnTo>
                  <a:lnTo>
                    <a:pt x="4278" y="658"/>
                  </a:lnTo>
                  <a:lnTo>
                    <a:pt x="4138" y="590"/>
                  </a:lnTo>
                  <a:lnTo>
                    <a:pt x="3994" y="529"/>
                  </a:lnTo>
                  <a:lnTo>
                    <a:pt x="3850" y="478"/>
                  </a:lnTo>
                  <a:lnTo>
                    <a:pt x="3701" y="435"/>
                  </a:lnTo>
                  <a:lnTo>
                    <a:pt x="3552" y="400"/>
                  </a:lnTo>
                  <a:lnTo>
                    <a:pt x="3403" y="374"/>
                  </a:lnTo>
                  <a:lnTo>
                    <a:pt x="3250" y="358"/>
                  </a:lnTo>
                  <a:lnTo>
                    <a:pt x="3099" y="349"/>
                  </a:lnTo>
                  <a:lnTo>
                    <a:pt x="2946" y="349"/>
                  </a:lnTo>
                  <a:close/>
                  <a:moveTo>
                    <a:pt x="3024" y="0"/>
                  </a:moveTo>
                  <a:lnTo>
                    <a:pt x="3195" y="6"/>
                  </a:lnTo>
                  <a:lnTo>
                    <a:pt x="3366" y="20"/>
                  </a:lnTo>
                  <a:lnTo>
                    <a:pt x="3534" y="43"/>
                  </a:lnTo>
                  <a:lnTo>
                    <a:pt x="3701" y="76"/>
                  </a:lnTo>
                  <a:lnTo>
                    <a:pt x="3863" y="118"/>
                  </a:lnTo>
                  <a:lnTo>
                    <a:pt x="4023" y="170"/>
                  </a:lnTo>
                  <a:lnTo>
                    <a:pt x="4182" y="229"/>
                  </a:lnTo>
                  <a:lnTo>
                    <a:pt x="4335" y="299"/>
                  </a:lnTo>
                  <a:lnTo>
                    <a:pt x="4484" y="376"/>
                  </a:lnTo>
                  <a:lnTo>
                    <a:pt x="4629" y="461"/>
                  </a:lnTo>
                  <a:lnTo>
                    <a:pt x="4769" y="557"/>
                  </a:lnTo>
                  <a:lnTo>
                    <a:pt x="4905" y="658"/>
                  </a:lnTo>
                  <a:lnTo>
                    <a:pt x="5036" y="769"/>
                  </a:lnTo>
                  <a:lnTo>
                    <a:pt x="5161" y="889"/>
                  </a:lnTo>
                  <a:lnTo>
                    <a:pt x="5281" y="1014"/>
                  </a:lnTo>
                  <a:lnTo>
                    <a:pt x="5392" y="1145"/>
                  </a:lnTo>
                  <a:lnTo>
                    <a:pt x="5493" y="1282"/>
                  </a:lnTo>
                  <a:lnTo>
                    <a:pt x="5589" y="1422"/>
                  </a:lnTo>
                  <a:lnTo>
                    <a:pt x="5673" y="1567"/>
                  </a:lnTo>
                  <a:lnTo>
                    <a:pt x="5751" y="1717"/>
                  </a:lnTo>
                  <a:lnTo>
                    <a:pt x="5821" y="1870"/>
                  </a:lnTo>
                  <a:lnTo>
                    <a:pt x="5880" y="2028"/>
                  </a:lnTo>
                  <a:lnTo>
                    <a:pt x="5931" y="2189"/>
                  </a:lnTo>
                  <a:lnTo>
                    <a:pt x="5973" y="2351"/>
                  </a:lnTo>
                  <a:lnTo>
                    <a:pt x="6007" y="2517"/>
                  </a:lnTo>
                  <a:lnTo>
                    <a:pt x="6031" y="2686"/>
                  </a:lnTo>
                  <a:lnTo>
                    <a:pt x="6045" y="2858"/>
                  </a:lnTo>
                  <a:lnTo>
                    <a:pt x="6049" y="3029"/>
                  </a:lnTo>
                  <a:lnTo>
                    <a:pt x="6045" y="3203"/>
                  </a:lnTo>
                  <a:lnTo>
                    <a:pt x="6031" y="3374"/>
                  </a:lnTo>
                  <a:lnTo>
                    <a:pt x="6007" y="3542"/>
                  </a:lnTo>
                  <a:lnTo>
                    <a:pt x="5973" y="3708"/>
                  </a:lnTo>
                  <a:lnTo>
                    <a:pt x="5931" y="3872"/>
                  </a:lnTo>
                  <a:lnTo>
                    <a:pt x="5881" y="4032"/>
                  </a:lnTo>
                  <a:lnTo>
                    <a:pt x="5821" y="4189"/>
                  </a:lnTo>
                  <a:lnTo>
                    <a:pt x="5752" y="4344"/>
                  </a:lnTo>
                  <a:lnTo>
                    <a:pt x="5675" y="4493"/>
                  </a:lnTo>
                  <a:lnTo>
                    <a:pt x="5589" y="4639"/>
                  </a:lnTo>
                  <a:lnTo>
                    <a:pt x="5495" y="4779"/>
                  </a:lnTo>
                  <a:lnTo>
                    <a:pt x="5392" y="4915"/>
                  </a:lnTo>
                  <a:lnTo>
                    <a:pt x="5281" y="5046"/>
                  </a:lnTo>
                  <a:lnTo>
                    <a:pt x="5163" y="5172"/>
                  </a:lnTo>
                  <a:lnTo>
                    <a:pt x="5034" y="5291"/>
                  </a:lnTo>
                  <a:lnTo>
                    <a:pt x="4902" y="5404"/>
                  </a:lnTo>
                  <a:lnTo>
                    <a:pt x="4764" y="5507"/>
                  </a:lnTo>
                  <a:lnTo>
                    <a:pt x="4620" y="5603"/>
                  </a:lnTo>
                  <a:lnTo>
                    <a:pt x="4473" y="5690"/>
                  </a:lnTo>
                  <a:lnTo>
                    <a:pt x="4322" y="5765"/>
                  </a:lnTo>
                  <a:lnTo>
                    <a:pt x="4167" y="5833"/>
                  </a:lnTo>
                  <a:lnTo>
                    <a:pt x="4009" y="5894"/>
                  </a:lnTo>
                  <a:lnTo>
                    <a:pt x="3848" y="5944"/>
                  </a:lnTo>
                  <a:lnTo>
                    <a:pt x="3686" y="5985"/>
                  </a:lnTo>
                  <a:lnTo>
                    <a:pt x="3523" y="6018"/>
                  </a:lnTo>
                  <a:lnTo>
                    <a:pt x="3357" y="6040"/>
                  </a:lnTo>
                  <a:lnTo>
                    <a:pt x="3189" y="6055"/>
                  </a:lnTo>
                  <a:lnTo>
                    <a:pt x="3022" y="6058"/>
                  </a:lnTo>
                  <a:lnTo>
                    <a:pt x="2860" y="6055"/>
                  </a:lnTo>
                  <a:lnTo>
                    <a:pt x="2696" y="6042"/>
                  </a:lnTo>
                  <a:lnTo>
                    <a:pt x="2534" y="6020"/>
                  </a:lnTo>
                  <a:lnTo>
                    <a:pt x="2374" y="5988"/>
                  </a:lnTo>
                  <a:lnTo>
                    <a:pt x="2213" y="5950"/>
                  </a:lnTo>
                  <a:lnTo>
                    <a:pt x="2055" y="5900"/>
                  </a:lnTo>
                  <a:lnTo>
                    <a:pt x="1898" y="5843"/>
                  </a:lnTo>
                  <a:lnTo>
                    <a:pt x="1746" y="5774"/>
                  </a:lnTo>
                  <a:lnTo>
                    <a:pt x="1595" y="5699"/>
                  </a:lnTo>
                  <a:lnTo>
                    <a:pt x="1473" y="5780"/>
                  </a:lnTo>
                  <a:lnTo>
                    <a:pt x="1353" y="5848"/>
                  </a:lnTo>
                  <a:lnTo>
                    <a:pt x="1237" y="5904"/>
                  </a:lnTo>
                  <a:lnTo>
                    <a:pt x="1121" y="5950"/>
                  </a:lnTo>
                  <a:lnTo>
                    <a:pt x="1011" y="5985"/>
                  </a:lnTo>
                  <a:lnTo>
                    <a:pt x="904" y="6012"/>
                  </a:lnTo>
                  <a:lnTo>
                    <a:pt x="801" y="6031"/>
                  </a:lnTo>
                  <a:lnTo>
                    <a:pt x="703" y="6044"/>
                  </a:lnTo>
                  <a:lnTo>
                    <a:pt x="613" y="6051"/>
                  </a:lnTo>
                  <a:lnTo>
                    <a:pt x="530" y="6053"/>
                  </a:lnTo>
                  <a:lnTo>
                    <a:pt x="459" y="6051"/>
                  </a:lnTo>
                  <a:lnTo>
                    <a:pt x="394" y="6047"/>
                  </a:lnTo>
                  <a:lnTo>
                    <a:pt x="337" y="6042"/>
                  </a:lnTo>
                  <a:lnTo>
                    <a:pt x="291" y="6034"/>
                  </a:lnTo>
                  <a:lnTo>
                    <a:pt x="239" y="6022"/>
                  </a:lnTo>
                  <a:lnTo>
                    <a:pt x="193" y="6001"/>
                  </a:lnTo>
                  <a:lnTo>
                    <a:pt x="151" y="5972"/>
                  </a:lnTo>
                  <a:lnTo>
                    <a:pt x="116" y="5935"/>
                  </a:lnTo>
                  <a:lnTo>
                    <a:pt x="87" y="5894"/>
                  </a:lnTo>
                  <a:lnTo>
                    <a:pt x="66" y="5848"/>
                  </a:lnTo>
                  <a:lnTo>
                    <a:pt x="53" y="5797"/>
                  </a:lnTo>
                  <a:lnTo>
                    <a:pt x="50" y="5745"/>
                  </a:lnTo>
                  <a:lnTo>
                    <a:pt x="57" y="5693"/>
                  </a:lnTo>
                  <a:lnTo>
                    <a:pt x="72" y="5645"/>
                  </a:lnTo>
                  <a:lnTo>
                    <a:pt x="94" y="5601"/>
                  </a:lnTo>
                  <a:lnTo>
                    <a:pt x="125" y="5561"/>
                  </a:lnTo>
                  <a:lnTo>
                    <a:pt x="164" y="5527"/>
                  </a:lnTo>
                  <a:lnTo>
                    <a:pt x="208" y="5500"/>
                  </a:lnTo>
                  <a:lnTo>
                    <a:pt x="284" y="5457"/>
                  </a:lnTo>
                  <a:lnTo>
                    <a:pt x="352" y="5408"/>
                  </a:lnTo>
                  <a:lnTo>
                    <a:pt x="416" y="5352"/>
                  </a:lnTo>
                  <a:lnTo>
                    <a:pt x="473" y="5293"/>
                  </a:lnTo>
                  <a:lnTo>
                    <a:pt x="527" y="5229"/>
                  </a:lnTo>
                  <a:lnTo>
                    <a:pt x="576" y="5162"/>
                  </a:lnTo>
                  <a:lnTo>
                    <a:pt x="619" y="5094"/>
                  </a:lnTo>
                  <a:lnTo>
                    <a:pt x="659" y="5028"/>
                  </a:lnTo>
                  <a:lnTo>
                    <a:pt x="692" y="4961"/>
                  </a:lnTo>
                  <a:lnTo>
                    <a:pt x="587" y="4827"/>
                  </a:lnTo>
                  <a:lnTo>
                    <a:pt x="490" y="4687"/>
                  </a:lnTo>
                  <a:lnTo>
                    <a:pt x="401" y="4543"/>
                  </a:lnTo>
                  <a:lnTo>
                    <a:pt x="322" y="4395"/>
                  </a:lnTo>
                  <a:lnTo>
                    <a:pt x="252" y="4246"/>
                  </a:lnTo>
                  <a:lnTo>
                    <a:pt x="190" y="4093"/>
                  </a:lnTo>
                  <a:lnTo>
                    <a:pt x="136" y="3936"/>
                  </a:lnTo>
                  <a:lnTo>
                    <a:pt x="92" y="3780"/>
                  </a:lnTo>
                  <a:lnTo>
                    <a:pt x="57" y="3619"/>
                  </a:lnTo>
                  <a:lnTo>
                    <a:pt x="29" y="3459"/>
                  </a:lnTo>
                  <a:lnTo>
                    <a:pt x="11" y="3298"/>
                  </a:lnTo>
                  <a:lnTo>
                    <a:pt x="0" y="3136"/>
                  </a:lnTo>
                  <a:lnTo>
                    <a:pt x="0" y="2972"/>
                  </a:lnTo>
                  <a:lnTo>
                    <a:pt x="7" y="2810"/>
                  </a:lnTo>
                  <a:lnTo>
                    <a:pt x="24" y="2650"/>
                  </a:lnTo>
                  <a:lnTo>
                    <a:pt x="48" y="2487"/>
                  </a:lnTo>
                  <a:lnTo>
                    <a:pt x="81" y="2329"/>
                  </a:lnTo>
                  <a:lnTo>
                    <a:pt x="123" y="2170"/>
                  </a:lnTo>
                  <a:lnTo>
                    <a:pt x="173" y="2015"/>
                  </a:lnTo>
                  <a:lnTo>
                    <a:pt x="232" y="1862"/>
                  </a:lnTo>
                  <a:lnTo>
                    <a:pt x="300" y="1711"/>
                  </a:lnTo>
                  <a:lnTo>
                    <a:pt x="376" y="1564"/>
                  </a:lnTo>
                  <a:lnTo>
                    <a:pt x="460" y="1420"/>
                  </a:lnTo>
                  <a:lnTo>
                    <a:pt x="554" y="1280"/>
                  </a:lnTo>
                  <a:lnTo>
                    <a:pt x="656" y="1145"/>
                  </a:lnTo>
                  <a:lnTo>
                    <a:pt x="766" y="1014"/>
                  </a:lnTo>
                  <a:lnTo>
                    <a:pt x="884" y="889"/>
                  </a:lnTo>
                  <a:lnTo>
                    <a:pt x="1009" y="769"/>
                  </a:lnTo>
                  <a:lnTo>
                    <a:pt x="1140" y="658"/>
                  </a:lnTo>
                  <a:lnTo>
                    <a:pt x="1276" y="557"/>
                  </a:lnTo>
                  <a:lnTo>
                    <a:pt x="1416" y="461"/>
                  </a:lnTo>
                  <a:lnTo>
                    <a:pt x="1561" y="376"/>
                  </a:lnTo>
                  <a:lnTo>
                    <a:pt x="1711" y="299"/>
                  </a:lnTo>
                  <a:lnTo>
                    <a:pt x="1865" y="229"/>
                  </a:lnTo>
                  <a:lnTo>
                    <a:pt x="2022" y="170"/>
                  </a:lnTo>
                  <a:lnTo>
                    <a:pt x="2182" y="118"/>
                  </a:lnTo>
                  <a:lnTo>
                    <a:pt x="2346" y="76"/>
                  </a:lnTo>
                  <a:lnTo>
                    <a:pt x="2512" y="43"/>
                  </a:lnTo>
                  <a:lnTo>
                    <a:pt x="2679" y="20"/>
                  </a:lnTo>
                  <a:lnTo>
                    <a:pt x="2850" y="6"/>
                  </a:lnTo>
                  <a:lnTo>
                    <a:pt x="3024" y="0"/>
                  </a:lnTo>
                  <a:close/>
                </a:path>
              </a:pathLst>
            </a:custGeom>
            <a:grp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IN" dirty="0">
                <a:solidFill>
                  <a:schemeClr val="accent1"/>
                </a:solidFill>
              </a:endParaRPr>
            </a:p>
          </p:txBody>
        </p:sp>
        <p:sp>
          <p:nvSpPr>
            <p:cNvPr id="48" name="Freeform 14">
              <a:extLst>
                <a:ext uri="{FF2B5EF4-FFF2-40B4-BE49-F238E27FC236}">
                  <a16:creationId xmlns:a16="http://schemas.microsoft.com/office/drawing/2014/main" id="{D51C543D-706F-6642-ADE8-67BD1F3C1F41}"/>
                </a:ext>
              </a:extLst>
            </p:cNvPr>
            <p:cNvSpPr>
              <a:spLocks/>
            </p:cNvSpPr>
            <p:nvPr/>
          </p:nvSpPr>
          <p:spPr bwMode="auto">
            <a:xfrm>
              <a:off x="5372101" y="3978276"/>
              <a:ext cx="338138" cy="338138"/>
            </a:xfrm>
            <a:custGeom>
              <a:avLst/>
              <a:gdLst>
                <a:gd name="T0" fmla="*/ 214 w 425"/>
                <a:gd name="T1" fmla="*/ 0 h 426"/>
                <a:gd name="T2" fmla="*/ 261 w 425"/>
                <a:gd name="T3" fmla="*/ 6 h 426"/>
                <a:gd name="T4" fmla="*/ 306 w 425"/>
                <a:gd name="T5" fmla="*/ 22 h 426"/>
                <a:gd name="T6" fmla="*/ 346 w 425"/>
                <a:gd name="T7" fmla="*/ 46 h 426"/>
                <a:gd name="T8" fmla="*/ 379 w 425"/>
                <a:gd name="T9" fmla="*/ 80 h 426"/>
                <a:gd name="T10" fmla="*/ 403 w 425"/>
                <a:gd name="T11" fmla="*/ 120 h 426"/>
                <a:gd name="T12" fmla="*/ 420 w 425"/>
                <a:gd name="T13" fmla="*/ 164 h 426"/>
                <a:gd name="T14" fmla="*/ 425 w 425"/>
                <a:gd name="T15" fmla="*/ 212 h 426"/>
                <a:gd name="T16" fmla="*/ 420 w 425"/>
                <a:gd name="T17" fmla="*/ 262 h 426"/>
                <a:gd name="T18" fmla="*/ 403 w 425"/>
                <a:gd name="T19" fmla="*/ 306 h 426"/>
                <a:gd name="T20" fmla="*/ 379 w 425"/>
                <a:gd name="T21" fmla="*/ 345 h 426"/>
                <a:gd name="T22" fmla="*/ 346 w 425"/>
                <a:gd name="T23" fmla="*/ 378 h 426"/>
                <a:gd name="T24" fmla="*/ 306 w 425"/>
                <a:gd name="T25" fmla="*/ 404 h 426"/>
                <a:gd name="T26" fmla="*/ 261 w 425"/>
                <a:gd name="T27" fmla="*/ 421 h 426"/>
                <a:gd name="T28" fmla="*/ 214 w 425"/>
                <a:gd name="T29" fmla="*/ 426 h 426"/>
                <a:gd name="T30" fmla="*/ 164 w 425"/>
                <a:gd name="T31" fmla="*/ 421 h 426"/>
                <a:gd name="T32" fmla="*/ 120 w 425"/>
                <a:gd name="T33" fmla="*/ 404 h 426"/>
                <a:gd name="T34" fmla="*/ 79 w 425"/>
                <a:gd name="T35" fmla="*/ 378 h 426"/>
                <a:gd name="T36" fmla="*/ 48 w 425"/>
                <a:gd name="T37" fmla="*/ 345 h 426"/>
                <a:gd name="T38" fmla="*/ 22 w 425"/>
                <a:gd name="T39" fmla="*/ 306 h 426"/>
                <a:gd name="T40" fmla="*/ 5 w 425"/>
                <a:gd name="T41" fmla="*/ 262 h 426"/>
                <a:gd name="T42" fmla="*/ 0 w 425"/>
                <a:gd name="T43" fmla="*/ 212 h 426"/>
                <a:gd name="T44" fmla="*/ 5 w 425"/>
                <a:gd name="T45" fmla="*/ 164 h 426"/>
                <a:gd name="T46" fmla="*/ 22 w 425"/>
                <a:gd name="T47" fmla="*/ 120 h 426"/>
                <a:gd name="T48" fmla="*/ 48 w 425"/>
                <a:gd name="T49" fmla="*/ 80 h 426"/>
                <a:gd name="T50" fmla="*/ 79 w 425"/>
                <a:gd name="T51" fmla="*/ 46 h 426"/>
                <a:gd name="T52" fmla="*/ 120 w 425"/>
                <a:gd name="T53" fmla="*/ 22 h 426"/>
                <a:gd name="T54" fmla="*/ 164 w 425"/>
                <a:gd name="T55" fmla="*/ 6 h 426"/>
                <a:gd name="T56" fmla="*/ 214 w 425"/>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5" h="426">
                  <a:moveTo>
                    <a:pt x="214" y="0"/>
                  </a:moveTo>
                  <a:lnTo>
                    <a:pt x="261" y="6"/>
                  </a:lnTo>
                  <a:lnTo>
                    <a:pt x="306" y="22"/>
                  </a:lnTo>
                  <a:lnTo>
                    <a:pt x="346" y="46"/>
                  </a:lnTo>
                  <a:lnTo>
                    <a:pt x="379" y="80"/>
                  </a:lnTo>
                  <a:lnTo>
                    <a:pt x="403" y="120"/>
                  </a:lnTo>
                  <a:lnTo>
                    <a:pt x="420" y="164"/>
                  </a:lnTo>
                  <a:lnTo>
                    <a:pt x="425" y="212"/>
                  </a:lnTo>
                  <a:lnTo>
                    <a:pt x="420" y="262"/>
                  </a:lnTo>
                  <a:lnTo>
                    <a:pt x="403" y="306"/>
                  </a:lnTo>
                  <a:lnTo>
                    <a:pt x="379" y="345"/>
                  </a:lnTo>
                  <a:lnTo>
                    <a:pt x="346" y="378"/>
                  </a:lnTo>
                  <a:lnTo>
                    <a:pt x="306" y="404"/>
                  </a:lnTo>
                  <a:lnTo>
                    <a:pt x="261" y="421"/>
                  </a:lnTo>
                  <a:lnTo>
                    <a:pt x="214" y="426"/>
                  </a:lnTo>
                  <a:lnTo>
                    <a:pt x="164" y="421"/>
                  </a:lnTo>
                  <a:lnTo>
                    <a:pt x="120" y="404"/>
                  </a:lnTo>
                  <a:lnTo>
                    <a:pt x="79" y="378"/>
                  </a:lnTo>
                  <a:lnTo>
                    <a:pt x="48" y="345"/>
                  </a:lnTo>
                  <a:lnTo>
                    <a:pt x="22" y="306"/>
                  </a:lnTo>
                  <a:lnTo>
                    <a:pt x="5" y="262"/>
                  </a:lnTo>
                  <a:lnTo>
                    <a:pt x="0" y="212"/>
                  </a:lnTo>
                  <a:lnTo>
                    <a:pt x="5" y="164"/>
                  </a:lnTo>
                  <a:lnTo>
                    <a:pt x="22" y="120"/>
                  </a:lnTo>
                  <a:lnTo>
                    <a:pt x="48" y="80"/>
                  </a:lnTo>
                  <a:lnTo>
                    <a:pt x="79" y="46"/>
                  </a:lnTo>
                  <a:lnTo>
                    <a:pt x="120" y="22"/>
                  </a:lnTo>
                  <a:lnTo>
                    <a:pt x="164" y="6"/>
                  </a:lnTo>
                  <a:lnTo>
                    <a:pt x="214" y="0"/>
                  </a:lnTo>
                  <a:close/>
                </a:path>
              </a:pathLst>
            </a:custGeom>
            <a:grp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IN" dirty="0">
                <a:solidFill>
                  <a:schemeClr val="accent1"/>
                </a:solidFill>
              </a:endParaRPr>
            </a:p>
          </p:txBody>
        </p:sp>
        <p:sp>
          <p:nvSpPr>
            <p:cNvPr id="49" name="Freeform 15">
              <a:extLst>
                <a:ext uri="{FF2B5EF4-FFF2-40B4-BE49-F238E27FC236}">
                  <a16:creationId xmlns:a16="http://schemas.microsoft.com/office/drawing/2014/main" id="{F6E1BC6E-6AE0-E343-B9FC-70CD9B454138}"/>
                </a:ext>
              </a:extLst>
            </p:cNvPr>
            <p:cNvSpPr>
              <a:spLocks/>
            </p:cNvSpPr>
            <p:nvPr/>
          </p:nvSpPr>
          <p:spPr bwMode="auto">
            <a:xfrm>
              <a:off x="6242051" y="3978276"/>
              <a:ext cx="336550" cy="338138"/>
            </a:xfrm>
            <a:custGeom>
              <a:avLst/>
              <a:gdLst>
                <a:gd name="T0" fmla="*/ 211 w 425"/>
                <a:gd name="T1" fmla="*/ 0 h 426"/>
                <a:gd name="T2" fmla="*/ 261 w 425"/>
                <a:gd name="T3" fmla="*/ 6 h 426"/>
                <a:gd name="T4" fmla="*/ 305 w 425"/>
                <a:gd name="T5" fmla="*/ 22 h 426"/>
                <a:gd name="T6" fmla="*/ 344 w 425"/>
                <a:gd name="T7" fmla="*/ 46 h 426"/>
                <a:gd name="T8" fmla="*/ 377 w 425"/>
                <a:gd name="T9" fmla="*/ 80 h 426"/>
                <a:gd name="T10" fmla="*/ 403 w 425"/>
                <a:gd name="T11" fmla="*/ 120 h 426"/>
                <a:gd name="T12" fmla="*/ 419 w 425"/>
                <a:gd name="T13" fmla="*/ 164 h 426"/>
                <a:gd name="T14" fmla="*/ 425 w 425"/>
                <a:gd name="T15" fmla="*/ 212 h 426"/>
                <a:gd name="T16" fmla="*/ 419 w 425"/>
                <a:gd name="T17" fmla="*/ 262 h 426"/>
                <a:gd name="T18" fmla="*/ 403 w 425"/>
                <a:gd name="T19" fmla="*/ 306 h 426"/>
                <a:gd name="T20" fmla="*/ 377 w 425"/>
                <a:gd name="T21" fmla="*/ 345 h 426"/>
                <a:gd name="T22" fmla="*/ 344 w 425"/>
                <a:gd name="T23" fmla="*/ 378 h 426"/>
                <a:gd name="T24" fmla="*/ 305 w 425"/>
                <a:gd name="T25" fmla="*/ 404 h 426"/>
                <a:gd name="T26" fmla="*/ 261 w 425"/>
                <a:gd name="T27" fmla="*/ 421 h 426"/>
                <a:gd name="T28" fmla="*/ 211 w 425"/>
                <a:gd name="T29" fmla="*/ 426 h 426"/>
                <a:gd name="T30" fmla="*/ 163 w 425"/>
                <a:gd name="T31" fmla="*/ 421 h 426"/>
                <a:gd name="T32" fmla="*/ 119 w 425"/>
                <a:gd name="T33" fmla="*/ 404 h 426"/>
                <a:gd name="T34" fmla="*/ 79 w 425"/>
                <a:gd name="T35" fmla="*/ 378 h 426"/>
                <a:gd name="T36" fmla="*/ 46 w 425"/>
                <a:gd name="T37" fmla="*/ 345 h 426"/>
                <a:gd name="T38" fmla="*/ 22 w 425"/>
                <a:gd name="T39" fmla="*/ 306 h 426"/>
                <a:gd name="T40" fmla="*/ 5 w 425"/>
                <a:gd name="T41" fmla="*/ 262 h 426"/>
                <a:gd name="T42" fmla="*/ 0 w 425"/>
                <a:gd name="T43" fmla="*/ 212 h 426"/>
                <a:gd name="T44" fmla="*/ 5 w 425"/>
                <a:gd name="T45" fmla="*/ 164 h 426"/>
                <a:gd name="T46" fmla="*/ 22 w 425"/>
                <a:gd name="T47" fmla="*/ 120 h 426"/>
                <a:gd name="T48" fmla="*/ 46 w 425"/>
                <a:gd name="T49" fmla="*/ 80 h 426"/>
                <a:gd name="T50" fmla="*/ 79 w 425"/>
                <a:gd name="T51" fmla="*/ 46 h 426"/>
                <a:gd name="T52" fmla="*/ 119 w 425"/>
                <a:gd name="T53" fmla="*/ 22 h 426"/>
                <a:gd name="T54" fmla="*/ 163 w 425"/>
                <a:gd name="T55" fmla="*/ 6 h 426"/>
                <a:gd name="T56" fmla="*/ 211 w 425"/>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5" h="426">
                  <a:moveTo>
                    <a:pt x="211" y="0"/>
                  </a:moveTo>
                  <a:lnTo>
                    <a:pt x="261" y="6"/>
                  </a:lnTo>
                  <a:lnTo>
                    <a:pt x="305" y="22"/>
                  </a:lnTo>
                  <a:lnTo>
                    <a:pt x="344" y="46"/>
                  </a:lnTo>
                  <a:lnTo>
                    <a:pt x="377" y="80"/>
                  </a:lnTo>
                  <a:lnTo>
                    <a:pt x="403" y="120"/>
                  </a:lnTo>
                  <a:lnTo>
                    <a:pt x="419" y="164"/>
                  </a:lnTo>
                  <a:lnTo>
                    <a:pt x="425" y="212"/>
                  </a:lnTo>
                  <a:lnTo>
                    <a:pt x="419" y="262"/>
                  </a:lnTo>
                  <a:lnTo>
                    <a:pt x="403" y="306"/>
                  </a:lnTo>
                  <a:lnTo>
                    <a:pt x="377" y="345"/>
                  </a:lnTo>
                  <a:lnTo>
                    <a:pt x="344" y="378"/>
                  </a:lnTo>
                  <a:lnTo>
                    <a:pt x="305" y="404"/>
                  </a:lnTo>
                  <a:lnTo>
                    <a:pt x="261" y="421"/>
                  </a:lnTo>
                  <a:lnTo>
                    <a:pt x="211" y="426"/>
                  </a:lnTo>
                  <a:lnTo>
                    <a:pt x="163" y="421"/>
                  </a:lnTo>
                  <a:lnTo>
                    <a:pt x="119" y="404"/>
                  </a:lnTo>
                  <a:lnTo>
                    <a:pt x="79" y="378"/>
                  </a:lnTo>
                  <a:lnTo>
                    <a:pt x="46" y="345"/>
                  </a:lnTo>
                  <a:lnTo>
                    <a:pt x="22" y="306"/>
                  </a:lnTo>
                  <a:lnTo>
                    <a:pt x="5" y="262"/>
                  </a:lnTo>
                  <a:lnTo>
                    <a:pt x="0" y="212"/>
                  </a:lnTo>
                  <a:lnTo>
                    <a:pt x="5" y="164"/>
                  </a:lnTo>
                  <a:lnTo>
                    <a:pt x="22" y="120"/>
                  </a:lnTo>
                  <a:lnTo>
                    <a:pt x="46" y="80"/>
                  </a:lnTo>
                  <a:lnTo>
                    <a:pt x="79" y="46"/>
                  </a:lnTo>
                  <a:lnTo>
                    <a:pt x="119" y="22"/>
                  </a:lnTo>
                  <a:lnTo>
                    <a:pt x="163" y="6"/>
                  </a:lnTo>
                  <a:lnTo>
                    <a:pt x="211" y="0"/>
                  </a:lnTo>
                  <a:close/>
                </a:path>
              </a:pathLst>
            </a:custGeom>
            <a:grp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IN" dirty="0">
                <a:solidFill>
                  <a:schemeClr val="accent1"/>
                </a:solidFill>
              </a:endParaRPr>
            </a:p>
          </p:txBody>
        </p:sp>
        <p:sp>
          <p:nvSpPr>
            <p:cNvPr id="50" name="Freeform 16">
              <a:extLst>
                <a:ext uri="{FF2B5EF4-FFF2-40B4-BE49-F238E27FC236}">
                  <a16:creationId xmlns:a16="http://schemas.microsoft.com/office/drawing/2014/main" id="{5F503ED4-6933-9D48-B48D-CF8301E1A6D1}"/>
                </a:ext>
              </a:extLst>
            </p:cNvPr>
            <p:cNvSpPr>
              <a:spLocks/>
            </p:cNvSpPr>
            <p:nvPr/>
          </p:nvSpPr>
          <p:spPr bwMode="auto">
            <a:xfrm>
              <a:off x="4503738" y="3978276"/>
              <a:ext cx="336550" cy="338138"/>
            </a:xfrm>
            <a:custGeom>
              <a:avLst/>
              <a:gdLst>
                <a:gd name="T0" fmla="*/ 212 w 424"/>
                <a:gd name="T1" fmla="*/ 0 h 426"/>
                <a:gd name="T2" fmla="*/ 260 w 424"/>
                <a:gd name="T3" fmla="*/ 6 h 426"/>
                <a:gd name="T4" fmla="*/ 306 w 424"/>
                <a:gd name="T5" fmla="*/ 22 h 426"/>
                <a:gd name="T6" fmla="*/ 345 w 424"/>
                <a:gd name="T7" fmla="*/ 46 h 426"/>
                <a:gd name="T8" fmla="*/ 378 w 424"/>
                <a:gd name="T9" fmla="*/ 80 h 426"/>
                <a:gd name="T10" fmla="*/ 402 w 424"/>
                <a:gd name="T11" fmla="*/ 120 h 426"/>
                <a:gd name="T12" fmla="*/ 418 w 424"/>
                <a:gd name="T13" fmla="*/ 164 h 426"/>
                <a:gd name="T14" fmla="*/ 424 w 424"/>
                <a:gd name="T15" fmla="*/ 212 h 426"/>
                <a:gd name="T16" fmla="*/ 418 w 424"/>
                <a:gd name="T17" fmla="*/ 262 h 426"/>
                <a:gd name="T18" fmla="*/ 402 w 424"/>
                <a:gd name="T19" fmla="*/ 306 h 426"/>
                <a:gd name="T20" fmla="*/ 378 w 424"/>
                <a:gd name="T21" fmla="*/ 345 h 426"/>
                <a:gd name="T22" fmla="*/ 345 w 424"/>
                <a:gd name="T23" fmla="*/ 378 h 426"/>
                <a:gd name="T24" fmla="*/ 306 w 424"/>
                <a:gd name="T25" fmla="*/ 404 h 426"/>
                <a:gd name="T26" fmla="*/ 260 w 424"/>
                <a:gd name="T27" fmla="*/ 421 h 426"/>
                <a:gd name="T28" fmla="*/ 212 w 424"/>
                <a:gd name="T29" fmla="*/ 426 h 426"/>
                <a:gd name="T30" fmla="*/ 162 w 424"/>
                <a:gd name="T31" fmla="*/ 421 h 426"/>
                <a:gd name="T32" fmla="*/ 118 w 424"/>
                <a:gd name="T33" fmla="*/ 404 h 426"/>
                <a:gd name="T34" fmla="*/ 79 w 424"/>
                <a:gd name="T35" fmla="*/ 378 h 426"/>
                <a:gd name="T36" fmla="*/ 46 w 424"/>
                <a:gd name="T37" fmla="*/ 345 h 426"/>
                <a:gd name="T38" fmla="*/ 20 w 424"/>
                <a:gd name="T39" fmla="*/ 306 h 426"/>
                <a:gd name="T40" fmla="*/ 6 w 424"/>
                <a:gd name="T41" fmla="*/ 262 h 426"/>
                <a:gd name="T42" fmla="*/ 0 w 424"/>
                <a:gd name="T43" fmla="*/ 212 h 426"/>
                <a:gd name="T44" fmla="*/ 6 w 424"/>
                <a:gd name="T45" fmla="*/ 164 h 426"/>
                <a:gd name="T46" fmla="*/ 20 w 424"/>
                <a:gd name="T47" fmla="*/ 120 h 426"/>
                <a:gd name="T48" fmla="*/ 46 w 424"/>
                <a:gd name="T49" fmla="*/ 80 h 426"/>
                <a:gd name="T50" fmla="*/ 79 w 424"/>
                <a:gd name="T51" fmla="*/ 46 h 426"/>
                <a:gd name="T52" fmla="*/ 118 w 424"/>
                <a:gd name="T53" fmla="*/ 22 h 426"/>
                <a:gd name="T54" fmla="*/ 162 w 424"/>
                <a:gd name="T55" fmla="*/ 6 h 426"/>
                <a:gd name="T56" fmla="*/ 212 w 424"/>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4" h="426">
                  <a:moveTo>
                    <a:pt x="212" y="0"/>
                  </a:moveTo>
                  <a:lnTo>
                    <a:pt x="260" y="6"/>
                  </a:lnTo>
                  <a:lnTo>
                    <a:pt x="306" y="22"/>
                  </a:lnTo>
                  <a:lnTo>
                    <a:pt x="345" y="46"/>
                  </a:lnTo>
                  <a:lnTo>
                    <a:pt x="378" y="80"/>
                  </a:lnTo>
                  <a:lnTo>
                    <a:pt x="402" y="120"/>
                  </a:lnTo>
                  <a:lnTo>
                    <a:pt x="418" y="164"/>
                  </a:lnTo>
                  <a:lnTo>
                    <a:pt x="424" y="212"/>
                  </a:lnTo>
                  <a:lnTo>
                    <a:pt x="418" y="262"/>
                  </a:lnTo>
                  <a:lnTo>
                    <a:pt x="402" y="306"/>
                  </a:lnTo>
                  <a:lnTo>
                    <a:pt x="378" y="345"/>
                  </a:lnTo>
                  <a:lnTo>
                    <a:pt x="345" y="378"/>
                  </a:lnTo>
                  <a:lnTo>
                    <a:pt x="306" y="404"/>
                  </a:lnTo>
                  <a:lnTo>
                    <a:pt x="260" y="421"/>
                  </a:lnTo>
                  <a:lnTo>
                    <a:pt x="212" y="426"/>
                  </a:lnTo>
                  <a:lnTo>
                    <a:pt x="162" y="421"/>
                  </a:lnTo>
                  <a:lnTo>
                    <a:pt x="118" y="404"/>
                  </a:lnTo>
                  <a:lnTo>
                    <a:pt x="79" y="378"/>
                  </a:lnTo>
                  <a:lnTo>
                    <a:pt x="46" y="345"/>
                  </a:lnTo>
                  <a:lnTo>
                    <a:pt x="20" y="306"/>
                  </a:lnTo>
                  <a:lnTo>
                    <a:pt x="6" y="262"/>
                  </a:lnTo>
                  <a:lnTo>
                    <a:pt x="0" y="212"/>
                  </a:lnTo>
                  <a:lnTo>
                    <a:pt x="6" y="164"/>
                  </a:lnTo>
                  <a:lnTo>
                    <a:pt x="20" y="120"/>
                  </a:lnTo>
                  <a:lnTo>
                    <a:pt x="46" y="80"/>
                  </a:lnTo>
                  <a:lnTo>
                    <a:pt x="79" y="46"/>
                  </a:lnTo>
                  <a:lnTo>
                    <a:pt x="118" y="22"/>
                  </a:lnTo>
                  <a:lnTo>
                    <a:pt x="162" y="6"/>
                  </a:lnTo>
                  <a:lnTo>
                    <a:pt x="212" y="0"/>
                  </a:lnTo>
                  <a:close/>
                </a:path>
              </a:pathLst>
            </a:custGeom>
            <a:grp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IN" dirty="0">
                <a:solidFill>
                  <a:schemeClr val="accent1"/>
                </a:solidFill>
              </a:endParaRPr>
            </a:p>
          </p:txBody>
        </p:sp>
      </p:grpSp>
      <p:sp>
        <p:nvSpPr>
          <p:cNvPr id="2" name="Rectangle 1">
            <a:extLst>
              <a:ext uri="{FF2B5EF4-FFF2-40B4-BE49-F238E27FC236}">
                <a16:creationId xmlns:a16="http://schemas.microsoft.com/office/drawing/2014/main" id="{B99E654B-9EA9-C3BB-DA30-08573A822263}"/>
              </a:ext>
            </a:extLst>
          </p:cNvPr>
          <p:cNvSpPr/>
          <p:nvPr/>
        </p:nvSpPr>
        <p:spPr>
          <a:xfrm>
            <a:off x="7586702" y="1632746"/>
            <a:ext cx="1557298" cy="22729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3A7E4AE-CA8D-6BE7-23F4-D3E7F9AE7477}"/>
              </a:ext>
            </a:extLst>
          </p:cNvPr>
          <p:cNvSpPr txBox="1"/>
          <p:nvPr/>
        </p:nvSpPr>
        <p:spPr>
          <a:xfrm>
            <a:off x="244367" y="4865048"/>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3678483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413959-0BCD-A897-156C-1F2BA32DE303}"/>
              </a:ext>
            </a:extLst>
          </p:cNvPr>
          <p:cNvSpPr/>
          <p:nvPr/>
        </p:nvSpPr>
        <p:spPr>
          <a:xfrm>
            <a:off x="-46230" y="1050797"/>
            <a:ext cx="4784486" cy="438582"/>
          </a:xfrm>
          <a:prstGeom prst="rect">
            <a:avLst/>
          </a:prstGeom>
          <a:noFill/>
        </p:spPr>
        <p:txBody>
          <a:bodyPr wrap="square" lIns="68580" tIns="34290" rIns="68580" bIns="34290">
            <a:spAutoFit/>
          </a:bodyPr>
          <a:lstStyle/>
          <a:p>
            <a:pPr algn="ctr">
              <a:defRPr/>
            </a:pPr>
            <a:r>
              <a:rPr lang="en-US" sz="2400" b="1" spc="-113" dirty="0">
                <a:ln w="0"/>
                <a:solidFill>
                  <a:srgbClr val="0083A9"/>
                </a:solidFill>
                <a:latin typeface="Arial Black" panose="020B0604020202020204" pitchFamily="34" charset="0"/>
                <a:cs typeface="Arial Black" panose="020B0604020202020204" pitchFamily="34" charset="0"/>
              </a:rPr>
              <a:t>National CORS</a:t>
            </a:r>
          </a:p>
        </p:txBody>
      </p:sp>
      <p:graphicFrame>
        <p:nvGraphicFramePr>
          <p:cNvPr id="6" name="Chart 5">
            <a:extLst>
              <a:ext uri="{FF2B5EF4-FFF2-40B4-BE49-F238E27FC236}">
                <a16:creationId xmlns:a16="http://schemas.microsoft.com/office/drawing/2014/main" id="{3DEEEEAB-F80F-7468-D711-11C220B271C7}"/>
              </a:ext>
            </a:extLst>
          </p:cNvPr>
          <p:cNvGraphicFramePr/>
          <p:nvPr/>
        </p:nvGraphicFramePr>
        <p:xfrm>
          <a:off x="5319201" y="1260663"/>
          <a:ext cx="3162930" cy="349661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Chart 31">
            <a:extLst>
              <a:ext uri="{FF2B5EF4-FFF2-40B4-BE49-F238E27FC236}">
                <a16:creationId xmlns:a16="http://schemas.microsoft.com/office/drawing/2014/main" id="{A37E1BD9-A251-134C-AFE5-5253BF444DFA}"/>
              </a:ext>
            </a:extLst>
          </p:cNvPr>
          <p:cNvGraphicFramePr/>
          <p:nvPr/>
        </p:nvGraphicFramePr>
        <p:xfrm>
          <a:off x="756251" y="1260663"/>
          <a:ext cx="3162930" cy="3496619"/>
        </p:xfrm>
        <a:graphic>
          <a:graphicData uri="http://schemas.openxmlformats.org/drawingml/2006/chart">
            <c:chart xmlns:c="http://schemas.openxmlformats.org/drawingml/2006/chart" xmlns:r="http://schemas.openxmlformats.org/officeDocument/2006/relationships" r:id="rId5"/>
          </a:graphicData>
        </a:graphic>
      </p:graphicFrame>
      <p:sp>
        <p:nvSpPr>
          <p:cNvPr id="42" name="TextBox 41">
            <a:extLst>
              <a:ext uri="{FF2B5EF4-FFF2-40B4-BE49-F238E27FC236}">
                <a16:creationId xmlns:a16="http://schemas.microsoft.com/office/drawing/2014/main" id="{94546126-7CC0-AB46-B54B-028983D959EF}"/>
              </a:ext>
            </a:extLst>
          </p:cNvPr>
          <p:cNvSpPr txBox="1"/>
          <p:nvPr/>
        </p:nvSpPr>
        <p:spPr>
          <a:xfrm>
            <a:off x="1907679" y="1769742"/>
            <a:ext cx="1011022" cy="507831"/>
          </a:xfrm>
          <a:prstGeom prst="rect">
            <a:avLst/>
          </a:prstGeom>
          <a:noFill/>
        </p:spPr>
        <p:txBody>
          <a:bodyPr wrap="square" rtlCol="0">
            <a:spAutoFit/>
          </a:bodyPr>
          <a:lstStyle/>
          <a:p>
            <a:pPr algn="ctr">
              <a:defRPr/>
            </a:pPr>
            <a:r>
              <a:rPr lang="en-US" sz="2700" b="1" dirty="0">
                <a:solidFill>
                  <a:srgbClr val="FFFFFF"/>
                </a:solidFill>
                <a:cs typeface="Arial Black" panose="020B0604020202020204" pitchFamily="34" charset="0"/>
              </a:rPr>
              <a:t>87%</a:t>
            </a:r>
          </a:p>
        </p:txBody>
      </p:sp>
      <p:sp>
        <p:nvSpPr>
          <p:cNvPr id="43" name="TextBox 42">
            <a:extLst>
              <a:ext uri="{FF2B5EF4-FFF2-40B4-BE49-F238E27FC236}">
                <a16:creationId xmlns:a16="http://schemas.microsoft.com/office/drawing/2014/main" id="{7024B246-67AD-AD48-BC44-FA69C98B643C}"/>
              </a:ext>
            </a:extLst>
          </p:cNvPr>
          <p:cNvSpPr txBox="1"/>
          <p:nvPr/>
        </p:nvSpPr>
        <p:spPr>
          <a:xfrm>
            <a:off x="2524991" y="3804376"/>
            <a:ext cx="852098" cy="415498"/>
          </a:xfrm>
          <a:prstGeom prst="rect">
            <a:avLst/>
          </a:prstGeom>
          <a:noFill/>
        </p:spPr>
        <p:txBody>
          <a:bodyPr wrap="square" rtlCol="0">
            <a:spAutoFit/>
          </a:bodyPr>
          <a:lstStyle/>
          <a:p>
            <a:pPr algn="r">
              <a:defRPr/>
            </a:pPr>
            <a:r>
              <a:rPr lang="en-US" sz="2100" b="1" spc="-75" dirty="0">
                <a:solidFill>
                  <a:srgbClr val="FFFFFF"/>
                </a:solidFill>
                <a:cs typeface="Arial Narrow" panose="020B0604020202020204" pitchFamily="34" charset="0"/>
              </a:rPr>
              <a:t>3%</a:t>
            </a:r>
          </a:p>
        </p:txBody>
      </p:sp>
      <p:sp>
        <p:nvSpPr>
          <p:cNvPr id="44" name="TextBox 43">
            <a:extLst>
              <a:ext uri="{FF2B5EF4-FFF2-40B4-BE49-F238E27FC236}">
                <a16:creationId xmlns:a16="http://schemas.microsoft.com/office/drawing/2014/main" id="{E7E0E694-D93B-FC46-95A9-FCCA3EA38B2B}"/>
              </a:ext>
            </a:extLst>
          </p:cNvPr>
          <p:cNvSpPr txBox="1"/>
          <p:nvPr/>
        </p:nvSpPr>
        <p:spPr>
          <a:xfrm>
            <a:off x="2909288" y="3260765"/>
            <a:ext cx="733362" cy="430887"/>
          </a:xfrm>
          <a:prstGeom prst="rect">
            <a:avLst/>
          </a:prstGeom>
          <a:noFill/>
        </p:spPr>
        <p:txBody>
          <a:bodyPr wrap="square" rtlCol="0">
            <a:spAutoFit/>
          </a:bodyPr>
          <a:lstStyle/>
          <a:p>
            <a:pPr algn="r">
              <a:defRPr/>
            </a:pPr>
            <a:r>
              <a:rPr lang="en-US" sz="2200" b="1" dirty="0">
                <a:solidFill>
                  <a:srgbClr val="FFFFFF"/>
                </a:solidFill>
                <a:cs typeface="Arial Narrow" panose="020B0604020202020204" pitchFamily="34" charset="0"/>
              </a:rPr>
              <a:t>10%</a:t>
            </a:r>
          </a:p>
        </p:txBody>
      </p:sp>
      <p:sp>
        <p:nvSpPr>
          <p:cNvPr id="7" name="TextBox 6">
            <a:extLst>
              <a:ext uri="{FF2B5EF4-FFF2-40B4-BE49-F238E27FC236}">
                <a16:creationId xmlns:a16="http://schemas.microsoft.com/office/drawing/2014/main" id="{27087362-2790-0D06-A8EF-A125D196C900}"/>
              </a:ext>
            </a:extLst>
          </p:cNvPr>
          <p:cNvSpPr txBox="1"/>
          <p:nvPr/>
        </p:nvSpPr>
        <p:spPr>
          <a:xfrm>
            <a:off x="6589491" y="1770740"/>
            <a:ext cx="1057297" cy="507831"/>
          </a:xfrm>
          <a:prstGeom prst="rect">
            <a:avLst/>
          </a:prstGeom>
          <a:noFill/>
        </p:spPr>
        <p:txBody>
          <a:bodyPr wrap="square" rtlCol="0">
            <a:spAutoFit/>
          </a:bodyPr>
          <a:lstStyle/>
          <a:p>
            <a:pPr>
              <a:defRPr/>
            </a:pPr>
            <a:r>
              <a:rPr lang="en-US" sz="2700" b="1" dirty="0">
                <a:solidFill>
                  <a:srgbClr val="FFFFFF"/>
                </a:solidFill>
                <a:cs typeface="Arial Black" panose="020B0604020202020204" pitchFamily="34" charset="0"/>
              </a:rPr>
              <a:t>90%</a:t>
            </a:r>
          </a:p>
        </p:txBody>
      </p:sp>
      <p:sp>
        <p:nvSpPr>
          <p:cNvPr id="8" name="TextBox 7">
            <a:extLst>
              <a:ext uri="{FF2B5EF4-FFF2-40B4-BE49-F238E27FC236}">
                <a16:creationId xmlns:a16="http://schemas.microsoft.com/office/drawing/2014/main" id="{358AF754-9116-BB0F-E501-965AEB4E93CD}"/>
              </a:ext>
            </a:extLst>
          </p:cNvPr>
          <p:cNvSpPr txBox="1"/>
          <p:nvPr/>
        </p:nvSpPr>
        <p:spPr>
          <a:xfrm>
            <a:off x="5577602" y="3339671"/>
            <a:ext cx="573234" cy="430887"/>
          </a:xfrm>
          <a:prstGeom prst="rect">
            <a:avLst/>
          </a:prstGeom>
          <a:noFill/>
        </p:spPr>
        <p:txBody>
          <a:bodyPr wrap="square" rtlCol="0">
            <a:spAutoFit/>
          </a:bodyPr>
          <a:lstStyle/>
          <a:p>
            <a:pPr>
              <a:defRPr/>
            </a:pPr>
            <a:r>
              <a:rPr lang="en-US" sz="2200" b="1" dirty="0">
                <a:solidFill>
                  <a:srgbClr val="FFFFFF"/>
                </a:solidFill>
                <a:cs typeface="Arial Narrow" panose="020B0604020202020204" pitchFamily="34" charset="0"/>
              </a:rPr>
              <a:t>5%</a:t>
            </a:r>
          </a:p>
        </p:txBody>
      </p:sp>
      <p:sp>
        <p:nvSpPr>
          <p:cNvPr id="10" name="TextBox 9">
            <a:extLst>
              <a:ext uri="{FF2B5EF4-FFF2-40B4-BE49-F238E27FC236}">
                <a16:creationId xmlns:a16="http://schemas.microsoft.com/office/drawing/2014/main" id="{BF2ED4AF-B794-83F3-4E92-30176CAF51DC}"/>
              </a:ext>
            </a:extLst>
          </p:cNvPr>
          <p:cNvSpPr txBox="1"/>
          <p:nvPr/>
        </p:nvSpPr>
        <p:spPr>
          <a:xfrm>
            <a:off x="5500987" y="2970339"/>
            <a:ext cx="649848" cy="338554"/>
          </a:xfrm>
          <a:prstGeom prst="rect">
            <a:avLst/>
          </a:prstGeom>
          <a:noFill/>
        </p:spPr>
        <p:txBody>
          <a:bodyPr wrap="square" tIns="0" bIns="0" rtlCol="0">
            <a:spAutoFit/>
          </a:bodyPr>
          <a:lstStyle/>
          <a:p>
            <a:pPr>
              <a:defRPr/>
            </a:pPr>
            <a:r>
              <a:rPr lang="en-US" sz="2200" b="1" dirty="0">
                <a:solidFill>
                  <a:srgbClr val="FFFFFF"/>
                </a:solidFill>
                <a:cs typeface="Arial Narrow" panose="020B0604020202020204" pitchFamily="34" charset="0"/>
              </a:rPr>
              <a:t>5%</a:t>
            </a:r>
          </a:p>
        </p:txBody>
      </p:sp>
      <p:sp>
        <p:nvSpPr>
          <p:cNvPr id="20" name="TextBox 19">
            <a:extLst>
              <a:ext uri="{FF2B5EF4-FFF2-40B4-BE49-F238E27FC236}">
                <a16:creationId xmlns:a16="http://schemas.microsoft.com/office/drawing/2014/main" id="{A54DF704-3F15-A2DD-C4D7-5A328979352F}"/>
              </a:ext>
            </a:extLst>
          </p:cNvPr>
          <p:cNvSpPr txBox="1"/>
          <p:nvPr/>
        </p:nvSpPr>
        <p:spPr>
          <a:xfrm>
            <a:off x="1656424" y="2488438"/>
            <a:ext cx="1386806" cy="1015663"/>
          </a:xfrm>
          <a:prstGeom prst="rect">
            <a:avLst/>
          </a:prstGeom>
          <a:noFill/>
        </p:spPr>
        <p:txBody>
          <a:bodyPr wrap="square" rtlCol="0">
            <a:spAutoFit/>
          </a:bodyPr>
          <a:lstStyle/>
          <a:p>
            <a:pPr algn="ctr">
              <a:defRPr/>
            </a:pPr>
            <a:r>
              <a:rPr lang="en-US" sz="1200" dirty="0">
                <a:solidFill>
                  <a:srgbClr val="58595B"/>
                </a:solidFill>
                <a:ea typeface="Open Sans" pitchFamily="2" charset="0"/>
                <a:cs typeface="Arial Narrow" panose="020B0604020202020204" pitchFamily="34" charset="0"/>
              </a:rPr>
              <a:t>Interventions on </a:t>
            </a:r>
            <a:r>
              <a:rPr lang="en-US" sz="1200" b="1" dirty="0">
                <a:solidFill>
                  <a:srgbClr val="58595B"/>
                </a:solidFill>
                <a:ea typeface="Open Sans ExtraBold" pitchFamily="2" charset="0"/>
                <a:cs typeface="Arial" panose="020B0604020202020204" pitchFamily="34" charset="0"/>
              </a:rPr>
              <a:t>1230</a:t>
            </a:r>
            <a:r>
              <a:rPr lang="en-US" sz="1200" dirty="0">
                <a:solidFill>
                  <a:srgbClr val="58595B"/>
                </a:solidFill>
                <a:ea typeface="Open Sans" pitchFamily="2" charset="0"/>
                <a:cs typeface="Arial" panose="020B0604020202020204" pitchFamily="34" charset="0"/>
              </a:rPr>
              <a:t> </a:t>
            </a:r>
            <a:br>
              <a:rPr lang="en-US" sz="1200" dirty="0">
                <a:solidFill>
                  <a:srgbClr val="58595B"/>
                </a:solidFill>
                <a:ea typeface="Open Sans" pitchFamily="2" charset="0"/>
                <a:cs typeface="Arial" panose="020B0604020202020204" pitchFamily="34" charset="0"/>
              </a:rPr>
            </a:br>
            <a:r>
              <a:rPr lang="en-US" sz="1200" dirty="0">
                <a:solidFill>
                  <a:srgbClr val="58595B"/>
                </a:solidFill>
                <a:ea typeface="Open Sans" pitchFamily="2" charset="0"/>
                <a:cs typeface="Arial Narrow" panose="020B0604020202020204" pitchFamily="34" charset="0"/>
              </a:rPr>
              <a:t>professionals with high coworker indexes</a:t>
            </a:r>
          </a:p>
        </p:txBody>
      </p:sp>
      <p:graphicFrame>
        <p:nvGraphicFramePr>
          <p:cNvPr id="3" name="Table 3">
            <a:extLst>
              <a:ext uri="{FF2B5EF4-FFF2-40B4-BE49-F238E27FC236}">
                <a16:creationId xmlns:a16="http://schemas.microsoft.com/office/drawing/2014/main" id="{CEC53F4F-97E8-8B9E-4356-769487040CC8}"/>
              </a:ext>
            </a:extLst>
          </p:cNvPr>
          <p:cNvGraphicFramePr>
            <a:graphicFrameLocks noGrp="1"/>
          </p:cNvGraphicFramePr>
          <p:nvPr>
            <p:extLst>
              <p:ext uri="{D42A27DB-BD31-4B8C-83A1-F6EECF244321}">
                <p14:modId xmlns:p14="http://schemas.microsoft.com/office/powerpoint/2010/main" val="3575333478"/>
              </p:ext>
            </p:extLst>
          </p:nvPr>
        </p:nvGraphicFramePr>
        <p:xfrm>
          <a:off x="3824801" y="4128395"/>
          <a:ext cx="1574890" cy="548640"/>
        </p:xfrm>
        <a:graphic>
          <a:graphicData uri="http://schemas.openxmlformats.org/drawingml/2006/table">
            <a:tbl>
              <a:tblPr firstRow="1" bandRow="1"/>
              <a:tblGrid>
                <a:gridCol w="1407860">
                  <a:extLst>
                    <a:ext uri="{9D8B030D-6E8A-4147-A177-3AD203B41FA5}">
                      <a16:colId xmlns:a16="http://schemas.microsoft.com/office/drawing/2014/main" val="3116773831"/>
                    </a:ext>
                  </a:extLst>
                </a:gridCol>
                <a:gridCol w="167030">
                  <a:extLst>
                    <a:ext uri="{9D8B030D-6E8A-4147-A177-3AD203B41FA5}">
                      <a16:colId xmlns:a16="http://schemas.microsoft.com/office/drawing/2014/main" val="2235973855"/>
                    </a:ext>
                  </a:extLst>
                </a:gridCol>
              </a:tblGrid>
              <a:tr h="182880">
                <a:tc>
                  <a:txBody>
                    <a:bodyPr/>
                    <a:lstStyle/>
                    <a:p>
                      <a:r>
                        <a:rPr lang="en-US" sz="1100" b="1" i="0" dirty="0">
                          <a:solidFill>
                            <a:schemeClr val="accent3"/>
                          </a:solidFill>
                          <a:latin typeface="+mn-lt"/>
                          <a:cs typeface="Arial Narrow" panose="020B0604020202020204" pitchFamily="34" charset="0"/>
                        </a:rPr>
                        <a:t>Improved</a:t>
                      </a:r>
                    </a:p>
                  </a:txBody>
                  <a:tcPr marL="0" marR="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US" sz="1200" dirty="0"/>
                    </a:p>
                  </a:txBody>
                  <a:tcPr marL="0" marR="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26242347"/>
                  </a:ext>
                </a:extLst>
              </a:tr>
              <a:tr h="182880">
                <a:tc>
                  <a:txBody>
                    <a:bodyPr/>
                    <a:lstStyle/>
                    <a:p>
                      <a:r>
                        <a:rPr lang="en-US" sz="1100" b="1" i="0" dirty="0">
                          <a:solidFill>
                            <a:schemeClr val="accent4">
                              <a:lumMod val="60000"/>
                              <a:lumOff val="40000"/>
                            </a:schemeClr>
                          </a:solidFill>
                          <a:latin typeface="+mn-lt"/>
                          <a:cs typeface="Arial Narrow" panose="020B0604020202020204" pitchFamily="34" charset="0"/>
                        </a:rPr>
                        <a:t>Unimproved / Worse</a:t>
                      </a:r>
                    </a:p>
                  </a:txBody>
                  <a:tcPr marL="0" marR="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7892716"/>
                  </a:ext>
                </a:extLst>
              </a:tr>
              <a:tr h="182880">
                <a:tc>
                  <a:txBody>
                    <a:bodyPr/>
                    <a:lstStyle/>
                    <a:p>
                      <a:r>
                        <a:rPr lang="en-US" sz="1100" b="1" i="0" dirty="0">
                          <a:solidFill>
                            <a:schemeClr val="accent5"/>
                          </a:solidFill>
                          <a:latin typeface="+mn-lt"/>
                          <a:cs typeface="Arial Narrow" panose="020B0604020202020204" pitchFamily="34" charset="0"/>
                        </a:rPr>
                        <a:t>Departed Unimproved</a:t>
                      </a:r>
                    </a:p>
                  </a:txBody>
                  <a:tcPr marL="0" marR="0" marT="0" marB="0">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p>
                  </a:txBody>
                  <a:tcPr marL="0" marR="0" marT="0" marB="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307566295"/>
                  </a:ext>
                </a:extLst>
              </a:tr>
            </a:tbl>
          </a:graphicData>
        </a:graphic>
      </p:graphicFrame>
      <p:sp>
        <p:nvSpPr>
          <p:cNvPr id="9" name="Rectangle 8">
            <a:extLst>
              <a:ext uri="{FF2B5EF4-FFF2-40B4-BE49-F238E27FC236}">
                <a16:creationId xmlns:a16="http://schemas.microsoft.com/office/drawing/2014/main" id="{59326AE5-21C2-3E14-B18A-89428EB628CB}"/>
              </a:ext>
            </a:extLst>
          </p:cNvPr>
          <p:cNvSpPr/>
          <p:nvPr/>
        </p:nvSpPr>
        <p:spPr>
          <a:xfrm>
            <a:off x="3719264" y="3978524"/>
            <a:ext cx="1781723" cy="819214"/>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a:endParaRPr>
          </a:p>
        </p:txBody>
      </p:sp>
      <p:sp>
        <p:nvSpPr>
          <p:cNvPr id="2" name="Text Placeholder 1">
            <a:extLst>
              <a:ext uri="{FF2B5EF4-FFF2-40B4-BE49-F238E27FC236}">
                <a16:creationId xmlns:a16="http://schemas.microsoft.com/office/drawing/2014/main" id="{C444A403-AF25-FD61-4078-A9FD9F9921B8}"/>
              </a:ext>
            </a:extLst>
          </p:cNvPr>
          <p:cNvSpPr>
            <a:spLocks noGrp="1"/>
          </p:cNvSpPr>
          <p:nvPr>
            <p:ph type="body" sz="quarter" idx="11"/>
          </p:nvPr>
        </p:nvSpPr>
        <p:spPr>
          <a:noFill/>
        </p:spPr>
        <p:txBody>
          <a:bodyPr/>
          <a:lstStyle/>
          <a:p>
            <a:r>
              <a:rPr lang="en-US" sz="2700" dirty="0">
                <a:latin typeface="+mj-lt"/>
              </a:rPr>
              <a:t>CORS Progress Report</a:t>
            </a:r>
          </a:p>
        </p:txBody>
      </p:sp>
      <p:sp>
        <p:nvSpPr>
          <p:cNvPr id="12" name="Rectangle 11">
            <a:extLst>
              <a:ext uri="{FF2B5EF4-FFF2-40B4-BE49-F238E27FC236}">
                <a16:creationId xmlns:a16="http://schemas.microsoft.com/office/drawing/2014/main" id="{6FB6315E-65DF-9C74-D472-2CD70C79FB1A}"/>
              </a:ext>
            </a:extLst>
          </p:cNvPr>
          <p:cNvSpPr/>
          <p:nvPr/>
        </p:nvSpPr>
        <p:spPr>
          <a:xfrm>
            <a:off x="4871490" y="1050796"/>
            <a:ext cx="4058353" cy="438582"/>
          </a:xfrm>
          <a:prstGeom prst="rect">
            <a:avLst/>
          </a:prstGeom>
          <a:noFill/>
        </p:spPr>
        <p:txBody>
          <a:bodyPr wrap="square" lIns="68580" tIns="34290" rIns="68580" bIns="34290">
            <a:spAutoFit/>
          </a:bodyPr>
          <a:lstStyle/>
          <a:p>
            <a:pPr algn="ctr">
              <a:defRPr/>
            </a:pPr>
            <a:r>
              <a:rPr lang="en-US" sz="2400" b="1" spc="-113" dirty="0">
                <a:ln w="0"/>
                <a:solidFill>
                  <a:srgbClr val="0083A9"/>
                </a:solidFill>
                <a:latin typeface="Arial Black" panose="020B0604020202020204" pitchFamily="34" charset="0"/>
                <a:cs typeface="Arial Black" panose="020B0604020202020204" pitchFamily="34" charset="0"/>
              </a:rPr>
              <a:t>USC Keck CORS</a:t>
            </a:r>
          </a:p>
        </p:txBody>
      </p:sp>
      <p:sp>
        <p:nvSpPr>
          <p:cNvPr id="5" name="TextBox 4">
            <a:extLst>
              <a:ext uri="{FF2B5EF4-FFF2-40B4-BE49-F238E27FC236}">
                <a16:creationId xmlns:a16="http://schemas.microsoft.com/office/drawing/2014/main" id="{56405AA3-8C82-FDF7-5387-8446B3541839}"/>
              </a:ext>
            </a:extLst>
          </p:cNvPr>
          <p:cNvSpPr txBox="1"/>
          <p:nvPr/>
        </p:nvSpPr>
        <p:spPr>
          <a:xfrm>
            <a:off x="6227449" y="2413864"/>
            <a:ext cx="1386806" cy="1200329"/>
          </a:xfrm>
          <a:prstGeom prst="rect">
            <a:avLst/>
          </a:prstGeom>
          <a:noFill/>
        </p:spPr>
        <p:txBody>
          <a:bodyPr wrap="square" rtlCol="0">
            <a:spAutoFit/>
          </a:bodyPr>
          <a:lstStyle/>
          <a:p>
            <a:pPr algn="ctr">
              <a:defRPr/>
            </a:pPr>
            <a:r>
              <a:rPr lang="en-US" sz="1200" dirty="0">
                <a:solidFill>
                  <a:srgbClr val="58595B"/>
                </a:solidFill>
                <a:ea typeface="Open Sans" pitchFamily="2" charset="0"/>
                <a:cs typeface="Arial Narrow" panose="020B0604020202020204" pitchFamily="34" charset="0"/>
              </a:rPr>
              <a:t>Interventions on </a:t>
            </a:r>
          </a:p>
          <a:p>
            <a:pPr algn="ctr">
              <a:defRPr/>
            </a:pPr>
            <a:r>
              <a:rPr lang="en-US" sz="1200" b="1" dirty="0">
                <a:solidFill>
                  <a:srgbClr val="58595B"/>
                </a:solidFill>
                <a:ea typeface="Open Sans ExtraBold" pitchFamily="2" charset="0"/>
                <a:cs typeface="Arial" panose="020B0604020202020204" pitchFamily="34" charset="0"/>
              </a:rPr>
              <a:t>71</a:t>
            </a:r>
            <a:r>
              <a:rPr lang="en-US" sz="1200" dirty="0">
                <a:solidFill>
                  <a:srgbClr val="58595B"/>
                </a:solidFill>
                <a:ea typeface="Open Sans" pitchFamily="2" charset="0"/>
                <a:cs typeface="Arial" panose="020B0604020202020204" pitchFamily="34" charset="0"/>
              </a:rPr>
              <a:t> </a:t>
            </a:r>
            <a:br>
              <a:rPr lang="en-US" sz="1200" dirty="0">
                <a:solidFill>
                  <a:srgbClr val="58595B"/>
                </a:solidFill>
                <a:ea typeface="Open Sans" pitchFamily="2" charset="0"/>
                <a:cs typeface="Arial" panose="020B0604020202020204" pitchFamily="34" charset="0"/>
              </a:rPr>
            </a:br>
            <a:r>
              <a:rPr lang="en-US" sz="1200" dirty="0">
                <a:solidFill>
                  <a:srgbClr val="58595B"/>
                </a:solidFill>
                <a:ea typeface="Open Sans" pitchFamily="2" charset="0"/>
                <a:cs typeface="Arial Narrow" panose="020B0604020202020204" pitchFamily="34" charset="0"/>
              </a:rPr>
              <a:t>professionals with high coworker indexes from 2017-2024</a:t>
            </a:r>
          </a:p>
        </p:txBody>
      </p:sp>
      <p:sp>
        <p:nvSpPr>
          <p:cNvPr id="15" name="TextBox 14">
            <a:extLst>
              <a:ext uri="{FF2B5EF4-FFF2-40B4-BE49-F238E27FC236}">
                <a16:creationId xmlns:a16="http://schemas.microsoft.com/office/drawing/2014/main" id="{31DD3982-4DC3-DBD9-64F7-0D5BC87941B6}"/>
              </a:ext>
            </a:extLst>
          </p:cNvPr>
          <p:cNvSpPr txBox="1"/>
          <p:nvPr/>
        </p:nvSpPr>
        <p:spPr>
          <a:xfrm>
            <a:off x="260394" y="4889505"/>
            <a:ext cx="6837634" cy="196208"/>
          </a:xfrm>
          <a:prstGeom prst="rect">
            <a:avLst/>
          </a:prstGeom>
          <a:noFill/>
        </p:spPr>
        <p:txBody>
          <a:bodyPr wrap="square">
            <a:spAutoFit/>
          </a:bodyPr>
          <a:lstStyle/>
          <a:p>
            <a:pPr>
              <a:tabLst>
                <a:tab pos="642938" algn="l"/>
              </a:tabLst>
              <a:defRPr/>
            </a:pPr>
            <a:r>
              <a:rPr lang="en-US" sz="675" dirty="0">
                <a:solidFill>
                  <a:prstClr val="black">
                    <a:lumMod val="65000"/>
                    <a:lumOff val="35000"/>
                  </a:prstClr>
                </a:solidFill>
                <a:latin typeface="Arial" panose="020B0604020202020204"/>
                <a:cs typeface="Arial" charset="0"/>
              </a:rPr>
              <a:t>Martinez, et al.  The Joint Commission Journal on Quality and Patient Safety, 2018  |  Webb, et al.,  The Joint Commission Journal on Quality and Patient Safety, 2016</a:t>
            </a:r>
          </a:p>
        </p:txBody>
      </p:sp>
      <p:sp>
        <p:nvSpPr>
          <p:cNvPr id="11" name="TextBox 10">
            <a:extLst>
              <a:ext uri="{FF2B5EF4-FFF2-40B4-BE49-F238E27FC236}">
                <a16:creationId xmlns:a16="http://schemas.microsoft.com/office/drawing/2014/main" id="{D9CDA7B6-9D3E-8AFF-AFAD-5FE4831214E1}"/>
              </a:ext>
            </a:extLst>
          </p:cNvPr>
          <p:cNvSpPr txBox="1"/>
          <p:nvPr/>
        </p:nvSpPr>
        <p:spPr>
          <a:xfrm>
            <a:off x="1001070" y="1015105"/>
            <a:ext cx="3499056" cy="458361"/>
          </a:xfrm>
          <a:prstGeom prst="rect">
            <a:avLst/>
          </a:prstGeom>
          <a:solidFill>
            <a:schemeClr val="bg1"/>
          </a:solidFill>
        </p:spPr>
        <p:txBody>
          <a:bodyPr wrap="square" rtlCol="0">
            <a:spAutoFit/>
          </a:bodyPr>
          <a:lstStyle/>
          <a:p>
            <a:r>
              <a:rPr lang="en-US" sz="2400" b="1" dirty="0"/>
              <a:t>     National CORS</a:t>
            </a:r>
          </a:p>
        </p:txBody>
      </p:sp>
      <p:sp>
        <p:nvSpPr>
          <p:cNvPr id="13" name="TextBox 12">
            <a:extLst>
              <a:ext uri="{FF2B5EF4-FFF2-40B4-BE49-F238E27FC236}">
                <a16:creationId xmlns:a16="http://schemas.microsoft.com/office/drawing/2014/main" id="{7500FD70-1743-DDF4-C40F-FDD7B18990F7}"/>
              </a:ext>
            </a:extLst>
          </p:cNvPr>
          <p:cNvSpPr txBox="1"/>
          <p:nvPr/>
        </p:nvSpPr>
        <p:spPr>
          <a:xfrm>
            <a:off x="4871490" y="976753"/>
            <a:ext cx="3871502" cy="461665"/>
          </a:xfrm>
          <a:prstGeom prst="rect">
            <a:avLst/>
          </a:prstGeom>
          <a:solidFill>
            <a:schemeClr val="bg1"/>
          </a:solidFill>
        </p:spPr>
        <p:txBody>
          <a:bodyPr wrap="square" rtlCol="0">
            <a:spAutoFit/>
          </a:bodyPr>
          <a:lstStyle/>
          <a:p>
            <a:r>
              <a:rPr lang="en-US" sz="2400" b="1" dirty="0"/>
              <a:t>  Keck Medicine of USC CORS</a:t>
            </a:r>
          </a:p>
        </p:txBody>
      </p:sp>
      <p:sp>
        <p:nvSpPr>
          <p:cNvPr id="14" name="TextBox 13">
            <a:extLst>
              <a:ext uri="{FF2B5EF4-FFF2-40B4-BE49-F238E27FC236}">
                <a16:creationId xmlns:a16="http://schemas.microsoft.com/office/drawing/2014/main" id="{D2D8EA9D-3069-864E-2CF0-1BA948F1E444}"/>
              </a:ext>
            </a:extLst>
          </p:cNvPr>
          <p:cNvSpPr txBox="1"/>
          <p:nvPr/>
        </p:nvSpPr>
        <p:spPr>
          <a:xfrm>
            <a:off x="260394" y="4712717"/>
            <a:ext cx="2632840" cy="215444"/>
          </a:xfrm>
          <a:prstGeom prst="rect">
            <a:avLst/>
          </a:prstGeom>
          <a:noFill/>
        </p:spPr>
        <p:txBody>
          <a:bodyPr wrap="square" rtlCol="0">
            <a:spAutoFit/>
          </a:bodyPr>
          <a:lstStyle/>
          <a:p>
            <a:r>
              <a:rPr lang="en-US" sz="800" dirty="0"/>
              <a:t>©2024 Keck Medicine of USC</a:t>
            </a:r>
          </a:p>
        </p:txBody>
      </p:sp>
    </p:spTree>
    <p:custDataLst>
      <p:tags r:id="rId1"/>
    </p:custDataLst>
    <p:extLst>
      <p:ext uri="{BB962C8B-B14F-4D97-AF65-F5344CB8AC3E}">
        <p14:creationId xmlns:p14="http://schemas.microsoft.com/office/powerpoint/2010/main" val="4189934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10F720D-8A62-545A-4C47-2AC0E490623D}"/>
              </a:ext>
            </a:extLst>
          </p:cNvPr>
          <p:cNvSpPr txBox="1">
            <a:spLocks/>
          </p:cNvSpPr>
          <p:nvPr/>
        </p:nvSpPr>
        <p:spPr>
          <a:xfrm>
            <a:off x="213991" y="308161"/>
            <a:ext cx="3977677" cy="4617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n-lt"/>
              </a:rPr>
              <a:t>Keck Operating System </a:t>
            </a:r>
            <a:br>
              <a:rPr lang="en-US" sz="2700" dirty="0">
                <a:latin typeface="+mn-lt"/>
              </a:rPr>
            </a:br>
            <a:endParaRPr lang="en-US" sz="2700" dirty="0">
              <a:latin typeface="+mn-lt"/>
            </a:endParaRPr>
          </a:p>
        </p:txBody>
      </p:sp>
      <p:pic>
        <p:nvPicPr>
          <p:cNvPr id="3" name="Picture 2">
            <a:extLst>
              <a:ext uri="{FF2B5EF4-FFF2-40B4-BE49-F238E27FC236}">
                <a16:creationId xmlns:a16="http://schemas.microsoft.com/office/drawing/2014/main" id="{6C503B0C-E67C-DDEA-7452-445D2D1CA0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646" y="1193759"/>
            <a:ext cx="3560307" cy="3579706"/>
          </a:xfrm>
          <a:prstGeom prst="rect">
            <a:avLst/>
          </a:prstGeom>
        </p:spPr>
      </p:pic>
      <p:grpSp>
        <p:nvGrpSpPr>
          <p:cNvPr id="4" name="Group 3">
            <a:extLst>
              <a:ext uri="{FF2B5EF4-FFF2-40B4-BE49-F238E27FC236}">
                <a16:creationId xmlns:a16="http://schemas.microsoft.com/office/drawing/2014/main" id="{A6BEF058-279D-3126-31FB-B41B80AF716B}"/>
              </a:ext>
            </a:extLst>
          </p:cNvPr>
          <p:cNvGrpSpPr/>
          <p:nvPr/>
        </p:nvGrpSpPr>
        <p:grpSpPr>
          <a:xfrm>
            <a:off x="3935369" y="3942264"/>
            <a:ext cx="3106477" cy="691755"/>
            <a:chOff x="1271115" y="4876800"/>
            <a:chExt cx="5775960" cy="1280160"/>
          </a:xfrm>
        </p:grpSpPr>
        <p:sp>
          <p:nvSpPr>
            <p:cNvPr id="5" name="Rounded Rectangle 169">
              <a:extLst>
                <a:ext uri="{FF2B5EF4-FFF2-40B4-BE49-F238E27FC236}">
                  <a16:creationId xmlns:a16="http://schemas.microsoft.com/office/drawing/2014/main" id="{18CF43D7-617F-5836-FA1A-B782236C2DF1}"/>
                </a:ext>
              </a:extLst>
            </p:cNvPr>
            <p:cNvSpPr/>
            <p:nvPr/>
          </p:nvSpPr>
          <p:spPr>
            <a:xfrm>
              <a:off x="2094075" y="4987636"/>
              <a:ext cx="4953000" cy="1066800"/>
            </a:xfrm>
            <a:prstGeom prst="roundRect">
              <a:avLst/>
            </a:prstGeom>
            <a:solidFill>
              <a:sysClr val="window" lastClr="FFFFFF">
                <a:lumMod val="85000"/>
              </a:sysClr>
            </a:solidFill>
            <a:ln w="6350" cap="flat" cmpd="sng" algn="ctr">
              <a:solidFill>
                <a:srgbClr val="991B1E"/>
              </a:solidFill>
              <a:prstDash val="solid"/>
              <a:miter lim="800000"/>
            </a:ln>
            <a:effectLst/>
          </p:spPr>
          <p:txBody>
            <a:bodyPr rtlCol="0" anchor="ctr"/>
            <a:lstStyle/>
            <a:p>
              <a:pPr marL="342900" defTabSz="342900">
                <a:defRPr/>
              </a:pPr>
              <a:r>
                <a:rPr lang="en-US" sz="900" b="1" kern="0">
                  <a:solidFill>
                    <a:prstClr val="black"/>
                  </a:solidFill>
                  <a:latin typeface="Calibri" panose="020F0502020204030204"/>
                </a:rPr>
                <a:t>Managers</a:t>
              </a:r>
              <a:r>
                <a:rPr lang="en-US" sz="900" kern="0">
                  <a:solidFill>
                    <a:prstClr val="black"/>
                  </a:solidFill>
                  <a:latin typeface="Calibri" panose="020F0502020204030204"/>
                </a:rPr>
                <a:t> with Frontline Staff / Leads </a:t>
              </a:r>
            </a:p>
            <a:p>
              <a:pPr marL="342900" defTabSz="342900">
                <a:defRPr/>
              </a:pPr>
              <a:r>
                <a:rPr lang="en-US" sz="900" kern="0">
                  <a:solidFill>
                    <a:prstClr val="black"/>
                  </a:solidFill>
                  <a:latin typeface="Calibri" panose="020F0502020204030204"/>
                </a:rPr>
                <a:t>Before </a:t>
              </a:r>
              <a:r>
                <a:rPr lang="en-US" sz="900" b="1" kern="0">
                  <a:solidFill>
                    <a:schemeClr val="accent1"/>
                  </a:solidFill>
                  <a:latin typeface="Calibri" panose="020F0502020204030204"/>
                </a:rPr>
                <a:t>8:30 AM</a:t>
              </a:r>
            </a:p>
          </p:txBody>
        </p:sp>
        <p:sp>
          <p:nvSpPr>
            <p:cNvPr id="6" name="Oval 5">
              <a:extLst>
                <a:ext uri="{FF2B5EF4-FFF2-40B4-BE49-F238E27FC236}">
                  <a16:creationId xmlns:a16="http://schemas.microsoft.com/office/drawing/2014/main" id="{20DF0229-A359-614E-7A1A-D8702351BF6C}"/>
                </a:ext>
              </a:extLst>
            </p:cNvPr>
            <p:cNvSpPr/>
            <p:nvPr/>
          </p:nvSpPr>
          <p:spPr>
            <a:xfrm>
              <a:off x="1271115" y="4876800"/>
              <a:ext cx="1280160" cy="1280160"/>
            </a:xfrm>
            <a:prstGeom prst="ellipse">
              <a:avLst/>
            </a:prstGeom>
            <a:solidFill>
              <a:srgbClr val="991B1E"/>
            </a:solidFill>
            <a:ln w="38100" cap="flat" cmpd="sng" algn="ctr">
              <a:solidFill>
                <a:sysClr val="window" lastClr="FFFFFF"/>
              </a:solidFill>
              <a:prstDash val="solid"/>
              <a:miter lim="800000"/>
            </a:ln>
            <a:effectLst/>
          </p:spPr>
          <p:txBody>
            <a:bodyPr rtlCol="0" anchor="ctr"/>
            <a:lstStyle/>
            <a:p>
              <a:pPr algn="ctr" defTabSz="342900">
                <a:defRPr/>
              </a:pPr>
              <a:r>
                <a:rPr lang="en-US" sz="1050" kern="0">
                  <a:solidFill>
                    <a:prstClr val="white"/>
                  </a:solidFill>
                  <a:latin typeface="Calibri" panose="020F0502020204030204"/>
                </a:rPr>
                <a:t>Tier</a:t>
              </a:r>
              <a:r>
                <a:rPr lang="en-US" sz="1013" kern="0">
                  <a:solidFill>
                    <a:prstClr val="white"/>
                  </a:solidFill>
                  <a:latin typeface="Calibri" panose="020F0502020204030204"/>
                </a:rPr>
                <a:t> </a:t>
              </a:r>
              <a:r>
                <a:rPr lang="en-US" sz="1800" kern="0">
                  <a:solidFill>
                    <a:prstClr val="white"/>
                  </a:solidFill>
                  <a:latin typeface="Calibri" panose="020F0502020204030204"/>
                </a:rPr>
                <a:t>1</a:t>
              </a:r>
            </a:p>
          </p:txBody>
        </p:sp>
      </p:grpSp>
      <p:grpSp>
        <p:nvGrpSpPr>
          <p:cNvPr id="7" name="Group 6">
            <a:extLst>
              <a:ext uri="{FF2B5EF4-FFF2-40B4-BE49-F238E27FC236}">
                <a16:creationId xmlns:a16="http://schemas.microsoft.com/office/drawing/2014/main" id="{AD9345A2-CBB4-C9EE-2C4F-097396D214AA}"/>
              </a:ext>
            </a:extLst>
          </p:cNvPr>
          <p:cNvGrpSpPr/>
          <p:nvPr/>
        </p:nvGrpSpPr>
        <p:grpSpPr>
          <a:xfrm>
            <a:off x="5992464" y="1462701"/>
            <a:ext cx="3106481" cy="691755"/>
            <a:chOff x="1423515" y="5029200"/>
            <a:chExt cx="5775968" cy="1280160"/>
          </a:xfrm>
        </p:grpSpPr>
        <p:sp>
          <p:nvSpPr>
            <p:cNvPr id="8" name="Rounded Rectangle 172">
              <a:extLst>
                <a:ext uri="{FF2B5EF4-FFF2-40B4-BE49-F238E27FC236}">
                  <a16:creationId xmlns:a16="http://schemas.microsoft.com/office/drawing/2014/main" id="{30EE5257-C8C2-B6D3-68DC-C7D1AE4D4933}"/>
                </a:ext>
              </a:extLst>
            </p:cNvPr>
            <p:cNvSpPr/>
            <p:nvPr/>
          </p:nvSpPr>
          <p:spPr>
            <a:xfrm>
              <a:off x="2246482" y="5140036"/>
              <a:ext cx="4953001" cy="1066800"/>
            </a:xfrm>
            <a:prstGeom prst="roundRect">
              <a:avLst/>
            </a:prstGeom>
            <a:solidFill>
              <a:sysClr val="window" lastClr="FFFFFF">
                <a:lumMod val="85000"/>
              </a:sysClr>
            </a:solidFill>
            <a:ln w="6350" cap="flat" cmpd="sng" algn="ctr">
              <a:solidFill>
                <a:srgbClr val="991B1E"/>
              </a:solidFill>
              <a:prstDash val="solid"/>
              <a:miter lim="800000"/>
            </a:ln>
            <a:effectLst/>
          </p:spPr>
          <p:txBody>
            <a:bodyPr rtlCol="0" anchor="ctr"/>
            <a:lstStyle/>
            <a:p>
              <a:pPr marL="342900" defTabSz="342900">
                <a:defRPr/>
              </a:pPr>
              <a:r>
                <a:rPr lang="en-US" sz="900" b="1" kern="0" dirty="0">
                  <a:latin typeface="Calibri" panose="020F0502020204030204"/>
                </a:rPr>
                <a:t>Health System Leadership</a:t>
              </a:r>
              <a:r>
                <a:rPr lang="en-US" sz="900" kern="0" dirty="0">
                  <a:solidFill>
                    <a:prstClr val="black"/>
                  </a:solidFill>
                  <a:latin typeface="Calibri" panose="020F0502020204030204"/>
                </a:rPr>
                <a:t>, across all entities and system functions</a:t>
              </a:r>
            </a:p>
            <a:p>
              <a:pPr marL="342900" defTabSz="342900">
                <a:defRPr/>
              </a:pPr>
              <a:r>
                <a:rPr lang="en-US" sz="900" kern="0" dirty="0">
                  <a:solidFill>
                    <a:prstClr val="black"/>
                  </a:solidFill>
                  <a:latin typeface="Calibri" panose="020F0502020204030204"/>
                </a:rPr>
                <a:t>At </a:t>
              </a:r>
              <a:r>
                <a:rPr lang="en-US" sz="900" b="1" kern="0" dirty="0">
                  <a:solidFill>
                    <a:schemeClr val="accent1"/>
                  </a:solidFill>
                  <a:latin typeface="Calibri" panose="020F0502020204030204"/>
                </a:rPr>
                <a:t>9:45 AM</a:t>
              </a:r>
            </a:p>
          </p:txBody>
        </p:sp>
        <p:sp>
          <p:nvSpPr>
            <p:cNvPr id="9" name="Oval 8">
              <a:extLst>
                <a:ext uri="{FF2B5EF4-FFF2-40B4-BE49-F238E27FC236}">
                  <a16:creationId xmlns:a16="http://schemas.microsoft.com/office/drawing/2014/main" id="{A91D4789-6D88-3E0B-2AE8-43CC74C5CB20}"/>
                </a:ext>
              </a:extLst>
            </p:cNvPr>
            <p:cNvSpPr/>
            <p:nvPr/>
          </p:nvSpPr>
          <p:spPr>
            <a:xfrm>
              <a:off x="1423515" y="5029200"/>
              <a:ext cx="1280160" cy="1280160"/>
            </a:xfrm>
            <a:prstGeom prst="ellipse">
              <a:avLst/>
            </a:prstGeom>
            <a:solidFill>
              <a:srgbClr val="991B1E"/>
            </a:solidFill>
            <a:ln w="38100" cap="flat" cmpd="sng" algn="ctr">
              <a:solidFill>
                <a:sysClr val="window" lastClr="FFFFFF"/>
              </a:solidFill>
              <a:prstDash val="solid"/>
              <a:miter lim="800000"/>
            </a:ln>
            <a:effectLst/>
          </p:spPr>
          <p:txBody>
            <a:bodyPr rtlCol="0" anchor="ctr"/>
            <a:lstStyle/>
            <a:p>
              <a:pPr algn="ctr" defTabSz="342900">
                <a:defRPr/>
              </a:pPr>
              <a:r>
                <a:rPr lang="en-US" sz="1050" kern="0">
                  <a:solidFill>
                    <a:prstClr val="white"/>
                  </a:solidFill>
                  <a:latin typeface="Calibri" panose="020F0502020204030204"/>
                </a:rPr>
                <a:t>Tier</a:t>
              </a:r>
              <a:r>
                <a:rPr lang="en-US" sz="825" kern="0">
                  <a:solidFill>
                    <a:prstClr val="white"/>
                  </a:solidFill>
                  <a:latin typeface="Calibri" panose="020F0502020204030204"/>
                </a:rPr>
                <a:t> </a:t>
              </a:r>
              <a:r>
                <a:rPr lang="en-US" sz="1800" kern="0">
                  <a:solidFill>
                    <a:prstClr val="white"/>
                  </a:solidFill>
                  <a:latin typeface="Calibri" panose="020F0502020204030204"/>
                </a:rPr>
                <a:t>4</a:t>
              </a:r>
            </a:p>
          </p:txBody>
        </p:sp>
      </p:grpSp>
      <p:grpSp>
        <p:nvGrpSpPr>
          <p:cNvPr id="11" name="Group 10">
            <a:extLst>
              <a:ext uri="{FF2B5EF4-FFF2-40B4-BE49-F238E27FC236}">
                <a16:creationId xmlns:a16="http://schemas.microsoft.com/office/drawing/2014/main" id="{222ED6AA-D39A-13AF-D7FD-E5EE18B66D2C}"/>
              </a:ext>
            </a:extLst>
          </p:cNvPr>
          <p:cNvGrpSpPr/>
          <p:nvPr/>
        </p:nvGrpSpPr>
        <p:grpSpPr>
          <a:xfrm>
            <a:off x="5312383" y="2291857"/>
            <a:ext cx="3106481" cy="691755"/>
            <a:chOff x="2947515" y="1920240"/>
            <a:chExt cx="5775968" cy="1280160"/>
          </a:xfrm>
        </p:grpSpPr>
        <p:sp>
          <p:nvSpPr>
            <p:cNvPr id="12" name="Rounded Rectangle 175">
              <a:extLst>
                <a:ext uri="{FF2B5EF4-FFF2-40B4-BE49-F238E27FC236}">
                  <a16:creationId xmlns:a16="http://schemas.microsoft.com/office/drawing/2014/main" id="{6A13857E-89D9-95ED-1098-E69F4D2B3A2C}"/>
                </a:ext>
              </a:extLst>
            </p:cNvPr>
            <p:cNvSpPr/>
            <p:nvPr/>
          </p:nvSpPr>
          <p:spPr>
            <a:xfrm>
              <a:off x="3770482" y="2031076"/>
              <a:ext cx="4953001" cy="1066800"/>
            </a:xfrm>
            <a:prstGeom prst="roundRect">
              <a:avLst/>
            </a:prstGeom>
            <a:solidFill>
              <a:sysClr val="window" lastClr="FFFFFF">
                <a:lumMod val="85000"/>
              </a:sysClr>
            </a:solidFill>
            <a:ln w="6350" cap="flat" cmpd="sng" algn="ctr">
              <a:solidFill>
                <a:srgbClr val="991B1E"/>
              </a:solidFill>
              <a:prstDash val="solid"/>
              <a:miter lim="800000"/>
            </a:ln>
            <a:effectLst/>
          </p:spPr>
          <p:txBody>
            <a:bodyPr rtlCol="0" anchor="ctr"/>
            <a:lstStyle/>
            <a:p>
              <a:pPr marL="342900" defTabSz="342900">
                <a:defRPr/>
              </a:pPr>
              <a:r>
                <a:rPr lang="en-US" sz="900" b="1" kern="0">
                  <a:solidFill>
                    <a:prstClr val="black"/>
                  </a:solidFill>
                  <a:latin typeface="Calibri" panose="020F0502020204030204"/>
                </a:rPr>
                <a:t>Entity C-Suite team </a:t>
              </a:r>
              <a:r>
                <a:rPr lang="en-US" sz="900" kern="0">
                  <a:solidFill>
                    <a:prstClr val="black"/>
                  </a:solidFill>
                  <a:latin typeface="Calibri" panose="020F0502020204030204"/>
                </a:rPr>
                <a:t>with Executive Administrators/ Directors</a:t>
              </a:r>
            </a:p>
            <a:p>
              <a:pPr marL="342900" defTabSz="342900">
                <a:defRPr/>
              </a:pPr>
              <a:r>
                <a:rPr lang="en-US" sz="900" kern="0">
                  <a:solidFill>
                    <a:prstClr val="black"/>
                  </a:solidFill>
                  <a:latin typeface="Calibri" panose="020F0502020204030204"/>
                </a:rPr>
                <a:t>At</a:t>
              </a:r>
              <a:r>
                <a:rPr lang="en-US" sz="900" b="1" kern="0">
                  <a:solidFill>
                    <a:schemeClr val="accent1"/>
                  </a:solidFill>
                  <a:latin typeface="Calibri" panose="020F0502020204030204"/>
                </a:rPr>
                <a:t> 9:15 AM</a:t>
              </a:r>
            </a:p>
          </p:txBody>
        </p:sp>
        <p:sp>
          <p:nvSpPr>
            <p:cNvPr id="13" name="Oval 12">
              <a:extLst>
                <a:ext uri="{FF2B5EF4-FFF2-40B4-BE49-F238E27FC236}">
                  <a16:creationId xmlns:a16="http://schemas.microsoft.com/office/drawing/2014/main" id="{96DBFCB7-D399-5CBA-84AA-19277B6EBF95}"/>
                </a:ext>
              </a:extLst>
            </p:cNvPr>
            <p:cNvSpPr/>
            <p:nvPr/>
          </p:nvSpPr>
          <p:spPr>
            <a:xfrm>
              <a:off x="2947515" y="1920240"/>
              <a:ext cx="1280160" cy="1280160"/>
            </a:xfrm>
            <a:prstGeom prst="ellipse">
              <a:avLst/>
            </a:prstGeom>
            <a:solidFill>
              <a:srgbClr val="991B1E"/>
            </a:solidFill>
            <a:ln w="38100" cap="flat" cmpd="sng" algn="ctr">
              <a:solidFill>
                <a:sysClr val="window" lastClr="FFFFFF"/>
              </a:solidFill>
              <a:prstDash val="solid"/>
              <a:miter lim="800000"/>
            </a:ln>
            <a:effectLst/>
          </p:spPr>
          <p:txBody>
            <a:bodyPr rtlCol="0" anchor="ctr"/>
            <a:lstStyle/>
            <a:p>
              <a:pPr algn="ctr" defTabSz="342900">
                <a:defRPr/>
              </a:pPr>
              <a:r>
                <a:rPr lang="en-US" sz="1050" kern="0" dirty="0">
                  <a:solidFill>
                    <a:prstClr val="white"/>
                  </a:solidFill>
                  <a:latin typeface="Calibri" panose="020F0502020204030204"/>
                </a:rPr>
                <a:t>Tier</a:t>
              </a:r>
              <a:r>
                <a:rPr lang="en-US" sz="825" kern="0" dirty="0">
                  <a:solidFill>
                    <a:prstClr val="white"/>
                  </a:solidFill>
                  <a:latin typeface="Calibri" panose="020F0502020204030204"/>
                </a:rPr>
                <a:t> </a:t>
              </a:r>
              <a:r>
                <a:rPr lang="en-US" sz="1800" kern="0" dirty="0">
                  <a:solidFill>
                    <a:prstClr val="white"/>
                  </a:solidFill>
                  <a:latin typeface="Calibri" panose="020F0502020204030204"/>
                </a:rPr>
                <a:t>3</a:t>
              </a:r>
            </a:p>
          </p:txBody>
        </p:sp>
      </p:grpSp>
      <p:grpSp>
        <p:nvGrpSpPr>
          <p:cNvPr id="14" name="Group 13">
            <a:extLst>
              <a:ext uri="{FF2B5EF4-FFF2-40B4-BE49-F238E27FC236}">
                <a16:creationId xmlns:a16="http://schemas.microsoft.com/office/drawing/2014/main" id="{31EA6D9E-8EF0-4725-96D8-410F387EBC45}"/>
              </a:ext>
            </a:extLst>
          </p:cNvPr>
          <p:cNvGrpSpPr/>
          <p:nvPr/>
        </p:nvGrpSpPr>
        <p:grpSpPr>
          <a:xfrm>
            <a:off x="4623876" y="3129975"/>
            <a:ext cx="3106477" cy="691755"/>
            <a:chOff x="2261715" y="3352800"/>
            <a:chExt cx="5775960" cy="1280160"/>
          </a:xfrm>
        </p:grpSpPr>
        <p:sp>
          <p:nvSpPr>
            <p:cNvPr id="15" name="Rounded Rectangle 178">
              <a:extLst>
                <a:ext uri="{FF2B5EF4-FFF2-40B4-BE49-F238E27FC236}">
                  <a16:creationId xmlns:a16="http://schemas.microsoft.com/office/drawing/2014/main" id="{4440B00A-C5C5-FCD6-465B-80CCF2252CBC}"/>
                </a:ext>
              </a:extLst>
            </p:cNvPr>
            <p:cNvSpPr/>
            <p:nvPr/>
          </p:nvSpPr>
          <p:spPr>
            <a:xfrm>
              <a:off x="3084675" y="3463636"/>
              <a:ext cx="4953000" cy="1066800"/>
            </a:xfrm>
            <a:prstGeom prst="roundRect">
              <a:avLst/>
            </a:prstGeom>
            <a:solidFill>
              <a:sysClr val="window" lastClr="FFFFFF">
                <a:lumMod val="85000"/>
              </a:sysClr>
            </a:solidFill>
            <a:ln w="6350" cap="flat" cmpd="sng" algn="ctr">
              <a:solidFill>
                <a:srgbClr val="991B1E"/>
              </a:solidFill>
              <a:prstDash val="solid"/>
              <a:miter lim="800000"/>
            </a:ln>
            <a:effectLst/>
          </p:spPr>
          <p:txBody>
            <a:bodyPr rtlCol="0" anchor="ctr"/>
            <a:lstStyle/>
            <a:p>
              <a:pPr marL="342900" defTabSz="342900">
                <a:defRPr/>
              </a:pPr>
              <a:r>
                <a:rPr lang="en-US" sz="900" b="1" kern="0" dirty="0">
                  <a:solidFill>
                    <a:prstClr val="black"/>
                  </a:solidFill>
                  <a:latin typeface="Calibri" panose="020F0502020204030204"/>
                </a:rPr>
                <a:t>Directors </a:t>
              </a:r>
              <a:r>
                <a:rPr lang="en-US" sz="900" kern="0" dirty="0">
                  <a:solidFill>
                    <a:prstClr val="black"/>
                  </a:solidFill>
                  <a:latin typeface="Calibri" panose="020F0502020204030204"/>
                </a:rPr>
                <a:t>/ </a:t>
              </a:r>
              <a:r>
                <a:rPr lang="en-US" sz="900" b="1" kern="0" dirty="0">
                  <a:solidFill>
                    <a:prstClr val="black"/>
                  </a:solidFill>
                  <a:latin typeface="Calibri" panose="020F0502020204030204"/>
                </a:rPr>
                <a:t>Executive Administrators </a:t>
              </a:r>
              <a:r>
                <a:rPr lang="en-US" sz="900" kern="0" dirty="0">
                  <a:solidFill>
                    <a:prstClr val="black"/>
                  </a:solidFill>
                  <a:latin typeface="Calibri" panose="020F0502020204030204"/>
                </a:rPr>
                <a:t>with Managers</a:t>
              </a:r>
            </a:p>
            <a:p>
              <a:pPr marL="342900" defTabSz="342900">
                <a:defRPr/>
              </a:pPr>
              <a:r>
                <a:rPr lang="en-US" sz="900" b="1" kern="0" dirty="0">
                  <a:solidFill>
                    <a:schemeClr val="accent1"/>
                  </a:solidFill>
                  <a:latin typeface="Calibri" panose="020F0502020204030204"/>
                </a:rPr>
                <a:t>By 9 AM</a:t>
              </a:r>
            </a:p>
          </p:txBody>
        </p:sp>
        <p:sp>
          <p:nvSpPr>
            <p:cNvPr id="16" name="Oval 15">
              <a:extLst>
                <a:ext uri="{FF2B5EF4-FFF2-40B4-BE49-F238E27FC236}">
                  <a16:creationId xmlns:a16="http://schemas.microsoft.com/office/drawing/2014/main" id="{D354D062-531F-3B75-ACF6-E8E6336F82E9}"/>
                </a:ext>
              </a:extLst>
            </p:cNvPr>
            <p:cNvSpPr/>
            <p:nvPr/>
          </p:nvSpPr>
          <p:spPr>
            <a:xfrm>
              <a:off x="2261715" y="3352800"/>
              <a:ext cx="1280160" cy="1280160"/>
            </a:xfrm>
            <a:prstGeom prst="ellipse">
              <a:avLst/>
            </a:prstGeom>
            <a:solidFill>
              <a:srgbClr val="991B1E"/>
            </a:solidFill>
            <a:ln w="38100" cap="flat" cmpd="sng" algn="ctr">
              <a:solidFill>
                <a:sysClr val="window" lastClr="FFFFFF"/>
              </a:solidFill>
              <a:prstDash val="solid"/>
              <a:miter lim="800000"/>
            </a:ln>
            <a:effectLst/>
          </p:spPr>
          <p:txBody>
            <a:bodyPr rtlCol="0" anchor="ctr"/>
            <a:lstStyle/>
            <a:p>
              <a:pPr algn="ctr" defTabSz="342900">
                <a:defRPr/>
              </a:pPr>
              <a:r>
                <a:rPr lang="en-US" sz="1050" kern="0" dirty="0">
                  <a:solidFill>
                    <a:prstClr val="white"/>
                  </a:solidFill>
                  <a:latin typeface="Calibri" panose="020F0502020204030204"/>
                </a:rPr>
                <a:t>Tier</a:t>
              </a:r>
              <a:r>
                <a:rPr lang="en-US" sz="825" kern="0" dirty="0">
                  <a:solidFill>
                    <a:prstClr val="white"/>
                  </a:solidFill>
                  <a:latin typeface="Calibri" panose="020F0502020204030204"/>
                </a:rPr>
                <a:t> </a:t>
              </a:r>
              <a:r>
                <a:rPr lang="en-US" sz="1800" kern="0" dirty="0">
                  <a:solidFill>
                    <a:prstClr val="white"/>
                  </a:solidFill>
                  <a:latin typeface="Calibri" panose="020F0502020204030204"/>
                </a:rPr>
                <a:t>2</a:t>
              </a:r>
              <a:endParaRPr lang="en-US" sz="1050" kern="0" dirty="0">
                <a:solidFill>
                  <a:prstClr val="white"/>
                </a:solidFill>
                <a:latin typeface="Calibri" panose="020F0502020204030204"/>
              </a:endParaRPr>
            </a:p>
          </p:txBody>
        </p:sp>
      </p:grpSp>
      <p:sp>
        <p:nvSpPr>
          <p:cNvPr id="17" name="TextBox 16">
            <a:extLst>
              <a:ext uri="{FF2B5EF4-FFF2-40B4-BE49-F238E27FC236}">
                <a16:creationId xmlns:a16="http://schemas.microsoft.com/office/drawing/2014/main" id="{55BDA517-DA45-D138-DD46-D8628DCBFB6A}"/>
              </a:ext>
            </a:extLst>
          </p:cNvPr>
          <p:cNvSpPr txBox="1"/>
          <p:nvPr/>
        </p:nvSpPr>
        <p:spPr>
          <a:xfrm>
            <a:off x="3667535" y="4089308"/>
            <a:ext cx="2324929" cy="746031"/>
          </a:xfrm>
          <a:prstGeom prst="rect">
            <a:avLst/>
          </a:prstGeom>
        </p:spPr>
        <p:txBody>
          <a:bodyPr wrap="square" rtlCol="0" anchor="t">
            <a:noAutofit/>
          </a:bodyPr>
          <a:lstStyle/>
          <a:p>
            <a:pPr marL="214313" indent="-214313" defTabSz="342900">
              <a:buClr>
                <a:srgbClr val="991B1E"/>
              </a:buClr>
              <a:buFont typeface="Arial" panose="020B0604020202020204" pitchFamily="34" charset="0"/>
              <a:buChar char="•"/>
              <a:defRPr/>
            </a:pPr>
            <a:endParaRPr lang="en-US" sz="825" kern="0">
              <a:solidFill>
                <a:prstClr val="black"/>
              </a:solidFill>
            </a:endParaRPr>
          </a:p>
        </p:txBody>
      </p:sp>
      <p:sp>
        <p:nvSpPr>
          <p:cNvPr id="18" name="Circular Arrow 181">
            <a:extLst>
              <a:ext uri="{FF2B5EF4-FFF2-40B4-BE49-F238E27FC236}">
                <a16:creationId xmlns:a16="http://schemas.microsoft.com/office/drawing/2014/main" id="{623BC1DD-150A-D229-9834-FF8D56D5E2FC}"/>
              </a:ext>
            </a:extLst>
          </p:cNvPr>
          <p:cNvSpPr/>
          <p:nvPr/>
        </p:nvSpPr>
        <p:spPr>
          <a:xfrm rot="17648780">
            <a:off x="4150724" y="3452251"/>
            <a:ext cx="426944" cy="339926"/>
          </a:xfrm>
          <a:prstGeom prst="circularArrow">
            <a:avLst>
              <a:gd name="adj1" fmla="val 3687"/>
              <a:gd name="adj2" fmla="val 1142319"/>
              <a:gd name="adj3" fmla="val 69476"/>
              <a:gd name="adj4" fmla="val 11724317"/>
              <a:gd name="adj5" fmla="val 22028"/>
            </a:avLst>
          </a:prstGeom>
          <a:solidFill>
            <a:srgbClr val="FFC000"/>
          </a:solidFill>
          <a:ln w="12700" cap="flat" cmpd="sng" algn="ctr">
            <a:noFill/>
            <a:prstDash val="solid"/>
            <a:miter lim="800000"/>
          </a:ln>
          <a:effectLst/>
        </p:spPr>
        <p:txBody>
          <a:bodyPr rtlCol="0" anchor="ctr"/>
          <a:lstStyle/>
          <a:p>
            <a:pPr algn="ctr" defTabSz="385763">
              <a:defRPr/>
            </a:pPr>
            <a:endParaRPr lang="en-US" sz="300" kern="0">
              <a:solidFill>
                <a:srgbClr val="000000"/>
              </a:solidFill>
              <a:latin typeface="Calibri" panose="020F0502020204030204"/>
            </a:endParaRPr>
          </a:p>
        </p:txBody>
      </p:sp>
      <p:sp>
        <p:nvSpPr>
          <p:cNvPr id="19" name="Circular Arrow 182">
            <a:extLst>
              <a:ext uri="{FF2B5EF4-FFF2-40B4-BE49-F238E27FC236}">
                <a16:creationId xmlns:a16="http://schemas.microsoft.com/office/drawing/2014/main" id="{D68D27CF-49D1-2823-B9B3-5D96AF26FB62}"/>
              </a:ext>
            </a:extLst>
          </p:cNvPr>
          <p:cNvSpPr/>
          <p:nvPr/>
        </p:nvSpPr>
        <p:spPr>
          <a:xfrm rot="17648780">
            <a:off x="5602789" y="1893556"/>
            <a:ext cx="426944" cy="339926"/>
          </a:xfrm>
          <a:prstGeom prst="circularArrow">
            <a:avLst>
              <a:gd name="adj1" fmla="val 3687"/>
              <a:gd name="adj2" fmla="val 1213244"/>
              <a:gd name="adj3" fmla="val 69476"/>
              <a:gd name="adj4" fmla="val 11724317"/>
              <a:gd name="adj5" fmla="val 22028"/>
            </a:avLst>
          </a:prstGeom>
          <a:solidFill>
            <a:srgbClr val="FFC000"/>
          </a:solidFill>
          <a:ln w="12700" cap="flat" cmpd="sng" algn="ctr">
            <a:noFill/>
            <a:prstDash val="solid"/>
            <a:miter lim="800000"/>
          </a:ln>
          <a:effectLst/>
        </p:spPr>
        <p:txBody>
          <a:bodyPr rtlCol="0" anchor="ctr"/>
          <a:lstStyle/>
          <a:p>
            <a:pPr algn="ctr" defTabSz="385763">
              <a:defRPr/>
            </a:pPr>
            <a:endParaRPr lang="en-US" sz="300" kern="0">
              <a:solidFill>
                <a:srgbClr val="000000"/>
              </a:solidFill>
              <a:latin typeface="Calibri" panose="020F0502020204030204"/>
            </a:endParaRPr>
          </a:p>
        </p:txBody>
      </p:sp>
      <p:sp>
        <p:nvSpPr>
          <p:cNvPr id="20" name="Circular Arrow 183">
            <a:extLst>
              <a:ext uri="{FF2B5EF4-FFF2-40B4-BE49-F238E27FC236}">
                <a16:creationId xmlns:a16="http://schemas.microsoft.com/office/drawing/2014/main" id="{CCF55844-87DB-FFBE-56F6-2C7659D97664}"/>
              </a:ext>
            </a:extLst>
          </p:cNvPr>
          <p:cNvSpPr/>
          <p:nvPr/>
        </p:nvSpPr>
        <p:spPr>
          <a:xfrm rot="17648780">
            <a:off x="4898309" y="2717074"/>
            <a:ext cx="426944" cy="339926"/>
          </a:xfrm>
          <a:prstGeom prst="circularArrow">
            <a:avLst>
              <a:gd name="adj1" fmla="val 3687"/>
              <a:gd name="adj2" fmla="val 1142319"/>
              <a:gd name="adj3" fmla="val 69476"/>
              <a:gd name="adj4" fmla="val 11724317"/>
              <a:gd name="adj5" fmla="val 22028"/>
            </a:avLst>
          </a:prstGeom>
          <a:solidFill>
            <a:srgbClr val="FFC000"/>
          </a:solidFill>
          <a:ln w="12700" cap="flat" cmpd="sng" algn="ctr">
            <a:noFill/>
            <a:prstDash val="solid"/>
            <a:miter lim="800000"/>
          </a:ln>
          <a:effectLst/>
        </p:spPr>
        <p:txBody>
          <a:bodyPr rtlCol="0" anchor="ctr"/>
          <a:lstStyle/>
          <a:p>
            <a:pPr algn="ctr" defTabSz="385763">
              <a:defRPr/>
            </a:pPr>
            <a:endParaRPr lang="en-US" sz="300" kern="0">
              <a:solidFill>
                <a:srgbClr val="000000"/>
              </a:solidFill>
              <a:latin typeface="Calibri" panose="020F0502020204030204"/>
            </a:endParaRPr>
          </a:p>
        </p:txBody>
      </p:sp>
      <p:sp>
        <p:nvSpPr>
          <p:cNvPr id="21" name="Circular Arrow 184">
            <a:extLst>
              <a:ext uri="{FF2B5EF4-FFF2-40B4-BE49-F238E27FC236}">
                <a16:creationId xmlns:a16="http://schemas.microsoft.com/office/drawing/2014/main" id="{DF4EEF47-51E2-A644-4E9C-5274AC8F6E08}"/>
              </a:ext>
            </a:extLst>
          </p:cNvPr>
          <p:cNvSpPr/>
          <p:nvPr/>
        </p:nvSpPr>
        <p:spPr>
          <a:xfrm rot="5400000">
            <a:off x="8467771" y="2161631"/>
            <a:ext cx="426944" cy="339926"/>
          </a:xfrm>
          <a:prstGeom prst="circularArrow">
            <a:avLst>
              <a:gd name="adj1" fmla="val 3687"/>
              <a:gd name="adj2" fmla="val 1213244"/>
              <a:gd name="adj3" fmla="val 69476"/>
              <a:gd name="adj4" fmla="val 11724317"/>
              <a:gd name="adj5" fmla="val 22028"/>
            </a:avLst>
          </a:prstGeom>
          <a:solidFill>
            <a:srgbClr val="FFC000"/>
          </a:solidFill>
          <a:ln w="12700" cap="flat" cmpd="sng" algn="ctr">
            <a:noFill/>
            <a:prstDash val="solid"/>
            <a:miter lim="800000"/>
          </a:ln>
          <a:effectLst/>
        </p:spPr>
        <p:txBody>
          <a:bodyPr rtlCol="0" anchor="ctr"/>
          <a:lstStyle/>
          <a:p>
            <a:pPr algn="ctr" defTabSz="385763">
              <a:defRPr/>
            </a:pPr>
            <a:endParaRPr lang="en-US" sz="300" kern="0">
              <a:solidFill>
                <a:srgbClr val="000000"/>
              </a:solidFill>
              <a:latin typeface="Calibri" panose="020F0502020204030204"/>
            </a:endParaRPr>
          </a:p>
        </p:txBody>
      </p:sp>
      <p:sp>
        <p:nvSpPr>
          <p:cNvPr id="22" name="Circular Arrow 185">
            <a:extLst>
              <a:ext uri="{FF2B5EF4-FFF2-40B4-BE49-F238E27FC236}">
                <a16:creationId xmlns:a16="http://schemas.microsoft.com/office/drawing/2014/main" id="{FF55306A-A273-0588-6236-F6E501BD2858}"/>
              </a:ext>
            </a:extLst>
          </p:cNvPr>
          <p:cNvSpPr/>
          <p:nvPr/>
        </p:nvSpPr>
        <p:spPr>
          <a:xfrm rot="5400000">
            <a:off x="7805925" y="3015307"/>
            <a:ext cx="426944" cy="339926"/>
          </a:xfrm>
          <a:prstGeom prst="circularArrow">
            <a:avLst>
              <a:gd name="adj1" fmla="val 3687"/>
              <a:gd name="adj2" fmla="val 1213244"/>
              <a:gd name="adj3" fmla="val 69476"/>
              <a:gd name="adj4" fmla="val 11724317"/>
              <a:gd name="adj5" fmla="val 22028"/>
            </a:avLst>
          </a:prstGeom>
          <a:solidFill>
            <a:srgbClr val="FFC000"/>
          </a:solidFill>
          <a:ln w="12700" cap="flat" cmpd="sng" algn="ctr">
            <a:noFill/>
            <a:prstDash val="solid"/>
            <a:miter lim="800000"/>
          </a:ln>
          <a:effectLst/>
        </p:spPr>
        <p:txBody>
          <a:bodyPr rtlCol="0" anchor="ctr"/>
          <a:lstStyle/>
          <a:p>
            <a:pPr algn="ctr" defTabSz="385763">
              <a:defRPr/>
            </a:pPr>
            <a:endParaRPr lang="en-US" sz="300" kern="0">
              <a:solidFill>
                <a:srgbClr val="000000"/>
              </a:solidFill>
              <a:latin typeface="Calibri" panose="020F0502020204030204"/>
            </a:endParaRPr>
          </a:p>
        </p:txBody>
      </p:sp>
      <p:sp>
        <p:nvSpPr>
          <p:cNvPr id="23" name="Circular Arrow 186">
            <a:extLst>
              <a:ext uri="{FF2B5EF4-FFF2-40B4-BE49-F238E27FC236}">
                <a16:creationId xmlns:a16="http://schemas.microsoft.com/office/drawing/2014/main" id="{2FBCBAF8-3CE3-8352-CC11-0ABB24731DD7}"/>
              </a:ext>
            </a:extLst>
          </p:cNvPr>
          <p:cNvSpPr/>
          <p:nvPr/>
        </p:nvSpPr>
        <p:spPr>
          <a:xfrm rot="5400000">
            <a:off x="7162270" y="3880001"/>
            <a:ext cx="426944" cy="339926"/>
          </a:xfrm>
          <a:prstGeom prst="circularArrow">
            <a:avLst>
              <a:gd name="adj1" fmla="val 3687"/>
              <a:gd name="adj2" fmla="val 1213244"/>
              <a:gd name="adj3" fmla="val 69476"/>
              <a:gd name="adj4" fmla="val 11724317"/>
              <a:gd name="adj5" fmla="val 22028"/>
            </a:avLst>
          </a:prstGeom>
          <a:solidFill>
            <a:srgbClr val="FFC000"/>
          </a:solidFill>
          <a:ln w="12700" cap="flat" cmpd="sng" algn="ctr">
            <a:noFill/>
            <a:prstDash val="solid"/>
            <a:miter lim="800000"/>
          </a:ln>
          <a:effectLst/>
        </p:spPr>
        <p:txBody>
          <a:bodyPr rtlCol="0" anchor="ctr"/>
          <a:lstStyle/>
          <a:p>
            <a:pPr algn="ctr" defTabSz="385763">
              <a:defRPr/>
            </a:pPr>
            <a:endParaRPr lang="en-US" sz="300" kern="0">
              <a:solidFill>
                <a:srgbClr val="000000"/>
              </a:solidFill>
              <a:latin typeface="Calibri" panose="020F0502020204030204"/>
            </a:endParaRPr>
          </a:p>
        </p:txBody>
      </p:sp>
      <p:sp>
        <p:nvSpPr>
          <p:cNvPr id="24" name="TextBox 23">
            <a:extLst>
              <a:ext uri="{FF2B5EF4-FFF2-40B4-BE49-F238E27FC236}">
                <a16:creationId xmlns:a16="http://schemas.microsoft.com/office/drawing/2014/main" id="{B347AAC2-2AFC-127D-1854-8B6C1C791828}"/>
              </a:ext>
            </a:extLst>
          </p:cNvPr>
          <p:cNvSpPr txBox="1"/>
          <p:nvPr/>
        </p:nvSpPr>
        <p:spPr>
          <a:xfrm>
            <a:off x="6758599" y="861624"/>
            <a:ext cx="1660265" cy="530915"/>
          </a:xfrm>
          <a:prstGeom prst="rect">
            <a:avLst/>
          </a:prstGeom>
          <a:noFill/>
        </p:spPr>
        <p:txBody>
          <a:bodyPr wrap="square" lIns="68580" tIns="34290" rIns="68580" bIns="34290" rtlCol="0" anchor="t">
            <a:spAutoFit/>
          </a:bodyPr>
          <a:lstStyle/>
          <a:p>
            <a:pPr algn="ctr"/>
            <a:r>
              <a:rPr lang="en-US" sz="1500" b="1" dirty="0"/>
              <a:t>8 – 10 am </a:t>
            </a:r>
            <a:br>
              <a:rPr lang="en-US" sz="1500" b="1" dirty="0"/>
            </a:br>
            <a:r>
              <a:rPr lang="en-US" sz="1500" b="1" dirty="0"/>
              <a:t>No Meeting Zone</a:t>
            </a:r>
          </a:p>
        </p:txBody>
      </p:sp>
      <p:sp>
        <p:nvSpPr>
          <p:cNvPr id="2" name="Title 1">
            <a:extLst>
              <a:ext uri="{FF2B5EF4-FFF2-40B4-BE49-F238E27FC236}">
                <a16:creationId xmlns:a16="http://schemas.microsoft.com/office/drawing/2014/main" id="{57DCFA07-79EE-78A7-AC00-120878FC0BD2}"/>
              </a:ext>
            </a:extLst>
          </p:cNvPr>
          <p:cNvSpPr txBox="1">
            <a:spLocks/>
          </p:cNvSpPr>
          <p:nvPr/>
        </p:nvSpPr>
        <p:spPr>
          <a:xfrm>
            <a:off x="5484852" y="462506"/>
            <a:ext cx="3781779" cy="4617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solidFill>
                  <a:schemeClr val="tx1">
                    <a:lumMod val="50000"/>
                    <a:lumOff val="50000"/>
                  </a:schemeClr>
                </a:solidFill>
                <a:latin typeface="+mn-lt"/>
              </a:rPr>
              <a:t>Example: Tiered Huddles</a:t>
            </a:r>
            <a:br>
              <a:rPr lang="en-US" sz="2700" dirty="0">
                <a:latin typeface="+mn-lt"/>
              </a:rPr>
            </a:br>
            <a:endParaRPr lang="en-US" sz="2700" dirty="0">
              <a:latin typeface="+mn-lt"/>
            </a:endParaRPr>
          </a:p>
        </p:txBody>
      </p:sp>
      <p:sp>
        <p:nvSpPr>
          <p:cNvPr id="25" name="TextBox 24">
            <a:extLst>
              <a:ext uri="{FF2B5EF4-FFF2-40B4-BE49-F238E27FC236}">
                <a16:creationId xmlns:a16="http://schemas.microsoft.com/office/drawing/2014/main" id="{E63D6561-E924-F2B8-EE1A-E444C99FDE5C}"/>
              </a:ext>
            </a:extLst>
          </p:cNvPr>
          <p:cNvSpPr txBox="1"/>
          <p:nvPr/>
        </p:nvSpPr>
        <p:spPr>
          <a:xfrm>
            <a:off x="244367" y="4865048"/>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576650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57" hidden="1">
            <a:extLst>
              <a:ext uri="{FF2B5EF4-FFF2-40B4-BE49-F238E27FC236}">
                <a16:creationId xmlns:a16="http://schemas.microsoft.com/office/drawing/2014/main" id="{C7EC3EA7-A56E-0C94-A281-7AE5580DAFD5}"/>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29" imgH="329" progId="TCLayout.ActiveDocument.1">
                  <p:embed/>
                </p:oleObj>
              </mc:Choice>
              <mc:Fallback>
                <p:oleObj name="think-cell Slide" r:id="rId4" imgW="329" imgH="329" progId="TCLayout.ActiveDocument.1">
                  <p:embed/>
                  <p:pic>
                    <p:nvPicPr>
                      <p:cNvPr id="58" name="Object 57" hidden="1">
                        <a:extLst>
                          <a:ext uri="{FF2B5EF4-FFF2-40B4-BE49-F238E27FC236}">
                            <a16:creationId xmlns:a16="http://schemas.microsoft.com/office/drawing/2014/main" id="{C7EC3EA7-A56E-0C94-A281-7AE5580DAFD5}"/>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746FCAE-E25A-338E-DC9B-38A6955E7AC5}"/>
              </a:ext>
            </a:extLst>
          </p:cNvPr>
          <p:cNvSpPr>
            <a:spLocks noGrp="1"/>
          </p:cNvSpPr>
          <p:nvPr>
            <p:ph type="title"/>
          </p:nvPr>
        </p:nvSpPr>
        <p:spPr>
          <a:xfrm>
            <a:off x="218731" y="260285"/>
            <a:ext cx="8311896" cy="323165"/>
          </a:xfrm>
        </p:spPr>
        <p:txBody>
          <a:bodyPr vert="horz">
            <a:noAutofit/>
          </a:bodyPr>
          <a:lstStyle/>
          <a:p>
            <a:r>
              <a:rPr lang="en-US" sz="3200" dirty="0">
                <a:latin typeface="+mj-lt"/>
              </a:rPr>
              <a:t>Care for the Caregiver Delivers and Innovates </a:t>
            </a:r>
          </a:p>
        </p:txBody>
      </p:sp>
      <p:pic>
        <p:nvPicPr>
          <p:cNvPr id="6" name="Picture 5">
            <a:extLst>
              <a:ext uri="{FF2B5EF4-FFF2-40B4-BE49-F238E27FC236}">
                <a16:creationId xmlns:a16="http://schemas.microsoft.com/office/drawing/2014/main" id="{E09B9B94-E591-D05E-24C0-0170D861F900}"/>
              </a:ext>
            </a:extLst>
          </p:cNvPr>
          <p:cNvPicPr>
            <a:picLocks noChangeAspect="1"/>
          </p:cNvPicPr>
          <p:nvPr/>
        </p:nvPicPr>
        <p:blipFill rotWithShape="1">
          <a:blip r:embed="rId6"/>
          <a:srcRect t="807" b="-1"/>
          <a:stretch/>
        </p:blipFill>
        <p:spPr>
          <a:xfrm>
            <a:off x="3432840" y="772510"/>
            <a:ext cx="1883677" cy="4268923"/>
          </a:xfrm>
          <a:prstGeom prst="rect">
            <a:avLst/>
          </a:prstGeom>
          <a:ln w="38100">
            <a:solidFill>
              <a:srgbClr val="FFC000"/>
            </a:solidFill>
          </a:ln>
        </p:spPr>
      </p:pic>
      <p:sp>
        <p:nvSpPr>
          <p:cNvPr id="4" name="TextBox 3">
            <a:extLst>
              <a:ext uri="{FF2B5EF4-FFF2-40B4-BE49-F238E27FC236}">
                <a16:creationId xmlns:a16="http://schemas.microsoft.com/office/drawing/2014/main" id="{50854FFF-2211-2965-4E45-F3F7E6089100}"/>
              </a:ext>
            </a:extLst>
          </p:cNvPr>
          <p:cNvSpPr txBox="1"/>
          <p:nvPr/>
        </p:nvSpPr>
        <p:spPr>
          <a:xfrm>
            <a:off x="364889" y="1326750"/>
            <a:ext cx="2977578" cy="2308324"/>
          </a:xfrm>
          <a:prstGeom prst="rect">
            <a:avLst/>
          </a:prstGeom>
          <a:noFill/>
        </p:spPr>
        <p:txBody>
          <a:bodyPr wrap="square">
            <a:spAutoFit/>
          </a:bodyPr>
          <a:lstStyle/>
          <a:p>
            <a:pPr marL="285750" indent="-285750">
              <a:buFont typeface="Arial" panose="020B0604020202020204" pitchFamily="34" charset="0"/>
              <a:buChar char="•"/>
            </a:pPr>
            <a:r>
              <a:rPr lang="en-US" sz="1600" dirty="0"/>
              <a:t>Ensuring the well-being of our caregivers reduces burnout, lowers turnover and improves patient safety</a:t>
            </a:r>
            <a:br>
              <a:rPr lang="en-US" sz="1600" dirty="0"/>
            </a:br>
            <a:endParaRPr lang="en-US" sz="1600" dirty="0"/>
          </a:p>
          <a:p>
            <a:pPr marL="285750" indent="-285750">
              <a:buFont typeface="Arial" panose="020B0604020202020204" pitchFamily="34" charset="0"/>
              <a:buChar char="•"/>
            </a:pPr>
            <a:r>
              <a:rPr lang="en-US" sz="1600" dirty="0"/>
              <a:t>Wellness support must be comprehensive – physical, mental, emotional, financial – and </a:t>
            </a:r>
            <a:r>
              <a:rPr lang="en-US" sz="1600" i="1" dirty="0">
                <a:solidFill>
                  <a:srgbClr val="AD0003"/>
                </a:solidFill>
              </a:rPr>
              <a:t>flexible as needs change</a:t>
            </a:r>
          </a:p>
        </p:txBody>
      </p:sp>
      <p:sp>
        <p:nvSpPr>
          <p:cNvPr id="7" name="TextBox 6">
            <a:extLst>
              <a:ext uri="{FF2B5EF4-FFF2-40B4-BE49-F238E27FC236}">
                <a16:creationId xmlns:a16="http://schemas.microsoft.com/office/drawing/2014/main" id="{B23757DD-0381-0F39-383A-9B3025652285}"/>
              </a:ext>
            </a:extLst>
          </p:cNvPr>
          <p:cNvSpPr txBox="1"/>
          <p:nvPr/>
        </p:nvSpPr>
        <p:spPr>
          <a:xfrm>
            <a:off x="5720045" y="891982"/>
            <a:ext cx="2645647" cy="369332"/>
          </a:xfrm>
          <a:prstGeom prst="rect">
            <a:avLst/>
          </a:prstGeom>
          <a:noFill/>
        </p:spPr>
        <p:txBody>
          <a:bodyPr wrap="square" rtlCol="0">
            <a:spAutoFit/>
          </a:bodyPr>
          <a:lstStyle/>
          <a:p>
            <a:r>
              <a:rPr lang="en-US" sz="1800" b="1" dirty="0">
                <a:solidFill>
                  <a:srgbClr val="AD0003"/>
                </a:solidFill>
              </a:rPr>
              <a:t>New Programs</a:t>
            </a:r>
          </a:p>
        </p:txBody>
      </p:sp>
      <p:sp>
        <p:nvSpPr>
          <p:cNvPr id="9" name="TextBox 8">
            <a:extLst>
              <a:ext uri="{FF2B5EF4-FFF2-40B4-BE49-F238E27FC236}">
                <a16:creationId xmlns:a16="http://schemas.microsoft.com/office/drawing/2014/main" id="{52C22051-F46F-C6BF-5265-445ABD611FAA}"/>
              </a:ext>
            </a:extLst>
          </p:cNvPr>
          <p:cNvSpPr txBox="1"/>
          <p:nvPr/>
        </p:nvSpPr>
        <p:spPr>
          <a:xfrm>
            <a:off x="364889" y="957418"/>
            <a:ext cx="2645647" cy="369332"/>
          </a:xfrm>
          <a:prstGeom prst="rect">
            <a:avLst/>
          </a:prstGeom>
          <a:noFill/>
        </p:spPr>
        <p:txBody>
          <a:bodyPr wrap="square" rtlCol="0">
            <a:spAutoFit/>
          </a:bodyPr>
          <a:lstStyle/>
          <a:p>
            <a:r>
              <a:rPr lang="en-US" sz="1800" b="1" dirty="0">
                <a:solidFill>
                  <a:srgbClr val="AD0003"/>
                </a:solidFill>
              </a:rPr>
              <a:t>Founding Principles</a:t>
            </a:r>
          </a:p>
        </p:txBody>
      </p:sp>
      <p:sp>
        <p:nvSpPr>
          <p:cNvPr id="13" name="TextBox 12">
            <a:extLst>
              <a:ext uri="{FF2B5EF4-FFF2-40B4-BE49-F238E27FC236}">
                <a16:creationId xmlns:a16="http://schemas.microsoft.com/office/drawing/2014/main" id="{3B455F59-17A7-DAD7-7E3E-9B57185F4630}"/>
              </a:ext>
            </a:extLst>
          </p:cNvPr>
          <p:cNvSpPr txBox="1"/>
          <p:nvPr/>
        </p:nvSpPr>
        <p:spPr>
          <a:xfrm>
            <a:off x="5720045" y="1257710"/>
            <a:ext cx="3059066" cy="3539430"/>
          </a:xfrm>
          <a:prstGeom prst="rect">
            <a:avLst/>
          </a:prstGeom>
          <a:noFill/>
        </p:spPr>
        <p:txBody>
          <a:bodyPr wrap="square">
            <a:spAutoFit/>
          </a:bodyPr>
          <a:lstStyle/>
          <a:p>
            <a:pPr marL="285750" indent="-285750">
              <a:buFont typeface="Arial" panose="020B0604020202020204" pitchFamily="34" charset="0"/>
              <a:buChar char="•"/>
            </a:pPr>
            <a:r>
              <a:rPr lang="en-US" sz="1600" dirty="0"/>
              <a:t>Expanded cumulative stress debriefs and peer support program</a:t>
            </a:r>
            <a:br>
              <a:rPr lang="en-US" sz="1600" dirty="0"/>
            </a:br>
            <a:endParaRPr lang="en-US" sz="1600" dirty="0"/>
          </a:p>
          <a:p>
            <a:pPr marL="285750" indent="-285750">
              <a:buFont typeface="Arial" panose="020B0604020202020204" pitchFamily="34" charset="0"/>
              <a:buChar char="•"/>
            </a:pPr>
            <a:r>
              <a:rPr lang="en-US" sz="1600" dirty="0"/>
              <a:t>Started C.A.R.E. Program, which funds internal teams that propose programming to address burnout, such as team bonding, physical activity and self-care</a:t>
            </a:r>
            <a:br>
              <a:rPr lang="en-US" sz="1600" dirty="0"/>
            </a:br>
            <a:endParaRPr lang="en-US" sz="1600" dirty="0"/>
          </a:p>
          <a:p>
            <a:pPr marL="285750" indent="-285750">
              <a:buFont typeface="Arial" panose="020B0604020202020204" pitchFamily="34" charset="0"/>
              <a:buChar char="•"/>
            </a:pPr>
            <a:r>
              <a:rPr lang="en-US" sz="1600" dirty="0"/>
              <a:t>Launched hybrid Schwartz Rounds</a:t>
            </a:r>
          </a:p>
          <a:p>
            <a:pPr marL="285750" indent="-285750">
              <a:buFont typeface="Arial" panose="020B0604020202020204" pitchFamily="34" charset="0"/>
              <a:buChar char="•"/>
            </a:pPr>
            <a:endParaRPr lang="en-US" sz="1600" dirty="0"/>
          </a:p>
        </p:txBody>
      </p:sp>
      <p:sp>
        <p:nvSpPr>
          <p:cNvPr id="3" name="TextBox 2">
            <a:extLst>
              <a:ext uri="{FF2B5EF4-FFF2-40B4-BE49-F238E27FC236}">
                <a16:creationId xmlns:a16="http://schemas.microsoft.com/office/drawing/2014/main" id="{E73076E2-781C-D2FB-B60A-82CB2789C780}"/>
              </a:ext>
            </a:extLst>
          </p:cNvPr>
          <p:cNvSpPr txBox="1"/>
          <p:nvPr/>
        </p:nvSpPr>
        <p:spPr>
          <a:xfrm>
            <a:off x="244367" y="4865048"/>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848735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83C7FE94-7327-CE6C-928B-D33497B0D371}"/>
              </a:ext>
            </a:extLst>
          </p:cNvPr>
          <p:cNvCxnSpPr>
            <a:cxnSpLocks/>
          </p:cNvCxnSpPr>
          <p:nvPr/>
        </p:nvCxnSpPr>
        <p:spPr>
          <a:xfrm>
            <a:off x="4806711" y="2434924"/>
            <a:ext cx="1" cy="342301"/>
          </a:xfrm>
          <a:prstGeom prst="line">
            <a:avLst/>
          </a:prstGeom>
          <a:ln w="127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98C5326-A635-A577-1563-011CB4A68432}"/>
              </a:ext>
            </a:extLst>
          </p:cNvPr>
          <p:cNvCxnSpPr>
            <a:cxnSpLocks/>
          </p:cNvCxnSpPr>
          <p:nvPr/>
        </p:nvCxnSpPr>
        <p:spPr>
          <a:xfrm>
            <a:off x="4816841" y="1828961"/>
            <a:ext cx="1" cy="342301"/>
          </a:xfrm>
          <a:prstGeom prst="line">
            <a:avLst/>
          </a:prstGeom>
          <a:ln w="127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164421B-5355-0B10-1913-C0D6DB3D8019}"/>
              </a:ext>
            </a:extLst>
          </p:cNvPr>
          <p:cNvCxnSpPr>
            <a:cxnSpLocks/>
            <a:endCxn id="4" idx="0"/>
          </p:cNvCxnSpPr>
          <p:nvPr/>
        </p:nvCxnSpPr>
        <p:spPr>
          <a:xfrm flipH="1">
            <a:off x="4814814" y="4101566"/>
            <a:ext cx="9420" cy="286674"/>
          </a:xfrm>
          <a:prstGeom prst="line">
            <a:avLst/>
          </a:prstGeom>
          <a:ln w="127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22295E4-77D3-CC52-E445-FCA81A2E0A8F}"/>
              </a:ext>
            </a:extLst>
          </p:cNvPr>
          <p:cNvCxnSpPr>
            <a:cxnSpLocks/>
          </p:cNvCxnSpPr>
          <p:nvPr/>
        </p:nvCxnSpPr>
        <p:spPr>
          <a:xfrm>
            <a:off x="4821220" y="3640930"/>
            <a:ext cx="0" cy="230318"/>
          </a:xfrm>
          <a:prstGeom prst="line">
            <a:avLst/>
          </a:prstGeom>
          <a:ln w="127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049F0F5-1236-5373-2842-EA0DA33F4138}"/>
              </a:ext>
            </a:extLst>
          </p:cNvPr>
          <p:cNvCxnSpPr>
            <a:cxnSpLocks/>
          </p:cNvCxnSpPr>
          <p:nvPr/>
        </p:nvCxnSpPr>
        <p:spPr>
          <a:xfrm>
            <a:off x="4821219" y="3015801"/>
            <a:ext cx="1" cy="342301"/>
          </a:xfrm>
          <a:prstGeom prst="line">
            <a:avLst/>
          </a:prstGeom>
          <a:ln w="12700">
            <a:solidFill>
              <a:srgbClr val="FFCC00"/>
            </a:solidFill>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BD184402-D5AA-E641-0087-1E2EEE17718A}"/>
              </a:ext>
            </a:extLst>
          </p:cNvPr>
          <p:cNvSpPr/>
          <p:nvPr/>
        </p:nvSpPr>
        <p:spPr>
          <a:xfrm>
            <a:off x="4579844" y="3329815"/>
            <a:ext cx="453735" cy="345738"/>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sp>
        <p:nvSpPr>
          <p:cNvPr id="104" name="Oval 103">
            <a:extLst>
              <a:ext uri="{FF2B5EF4-FFF2-40B4-BE49-F238E27FC236}">
                <a16:creationId xmlns:a16="http://schemas.microsoft.com/office/drawing/2014/main" id="{31302E68-5FC6-973F-14A8-47D98A390197}"/>
              </a:ext>
            </a:extLst>
          </p:cNvPr>
          <p:cNvSpPr/>
          <p:nvPr/>
        </p:nvSpPr>
        <p:spPr>
          <a:xfrm>
            <a:off x="4581866" y="3871248"/>
            <a:ext cx="453735" cy="300083"/>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sp>
        <p:nvSpPr>
          <p:cNvPr id="102" name="Oval 101">
            <a:extLst>
              <a:ext uri="{FF2B5EF4-FFF2-40B4-BE49-F238E27FC236}">
                <a16:creationId xmlns:a16="http://schemas.microsoft.com/office/drawing/2014/main" id="{08485141-52B4-78AD-AA0C-AB66C54D83FF}"/>
              </a:ext>
            </a:extLst>
          </p:cNvPr>
          <p:cNvSpPr/>
          <p:nvPr/>
        </p:nvSpPr>
        <p:spPr>
          <a:xfrm>
            <a:off x="4563595" y="2698407"/>
            <a:ext cx="453735" cy="345738"/>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sp>
        <p:nvSpPr>
          <p:cNvPr id="101" name="Oval 100">
            <a:extLst>
              <a:ext uri="{FF2B5EF4-FFF2-40B4-BE49-F238E27FC236}">
                <a16:creationId xmlns:a16="http://schemas.microsoft.com/office/drawing/2014/main" id="{B0EB509A-3522-8BCC-5571-1ABEFDD407BD}"/>
              </a:ext>
            </a:extLst>
          </p:cNvPr>
          <p:cNvSpPr/>
          <p:nvPr/>
        </p:nvSpPr>
        <p:spPr>
          <a:xfrm>
            <a:off x="4579757" y="2101743"/>
            <a:ext cx="453735" cy="345738"/>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sp>
        <p:nvSpPr>
          <p:cNvPr id="100" name="Oval 99">
            <a:extLst>
              <a:ext uri="{FF2B5EF4-FFF2-40B4-BE49-F238E27FC236}">
                <a16:creationId xmlns:a16="http://schemas.microsoft.com/office/drawing/2014/main" id="{A4B2F8E1-C790-B39F-A337-0CA2E7166970}"/>
              </a:ext>
            </a:extLst>
          </p:cNvPr>
          <p:cNvSpPr/>
          <p:nvPr/>
        </p:nvSpPr>
        <p:spPr>
          <a:xfrm>
            <a:off x="4579757" y="1042119"/>
            <a:ext cx="453735" cy="345738"/>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cxnSp>
        <p:nvCxnSpPr>
          <p:cNvPr id="26" name="Straight Connector 25">
            <a:extLst>
              <a:ext uri="{FF2B5EF4-FFF2-40B4-BE49-F238E27FC236}">
                <a16:creationId xmlns:a16="http://schemas.microsoft.com/office/drawing/2014/main" id="{28B23272-9AA0-8448-84EF-F21AB0E5E5B5}"/>
              </a:ext>
            </a:extLst>
          </p:cNvPr>
          <p:cNvCxnSpPr>
            <a:cxnSpLocks/>
            <a:stCxn id="100" idx="4"/>
            <a:endCxn id="7" idx="0"/>
          </p:cNvCxnSpPr>
          <p:nvPr/>
        </p:nvCxnSpPr>
        <p:spPr>
          <a:xfrm flipH="1">
            <a:off x="4806624" y="1387857"/>
            <a:ext cx="1" cy="217186"/>
          </a:xfrm>
          <a:prstGeom prst="line">
            <a:avLst/>
          </a:prstGeom>
          <a:ln w="127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93725" y="2285827"/>
            <a:ext cx="0" cy="57184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47441" y="2233196"/>
            <a:ext cx="3618064" cy="677108"/>
          </a:xfrm>
          <a:prstGeom prst="rect">
            <a:avLst/>
          </a:prstGeom>
          <a:noFill/>
          <a:ln>
            <a:noFill/>
          </a:ln>
        </p:spPr>
        <p:txBody>
          <a:bodyPr wrap="square" lIns="0" tIns="0" rIns="0" bIns="0" rtlCol="0">
            <a:spAutoFit/>
          </a:bodyPr>
          <a:lstStyle/>
          <a:p>
            <a:r>
              <a:rPr lang="en-US" sz="2200" b="1" cap="all" spc="80" dirty="0">
                <a:solidFill>
                  <a:schemeClr val="tx1">
                    <a:lumMod val="65000"/>
                    <a:lumOff val="35000"/>
                  </a:schemeClr>
                </a:solidFill>
                <a:ea typeface="Open Sans Light" panose="020B0306030504020204" pitchFamily="34" charset="0"/>
                <a:cs typeface="Open Sans Light" panose="020B0306030504020204" pitchFamily="34" charset="0"/>
              </a:rPr>
              <a:t>Presentation</a:t>
            </a:r>
          </a:p>
          <a:p>
            <a:r>
              <a:rPr lang="en-US" sz="2200" b="1" cap="all" spc="80" dirty="0">
                <a:solidFill>
                  <a:schemeClr val="bg1">
                    <a:lumMod val="65000"/>
                  </a:schemeClr>
                </a:solidFill>
                <a:ea typeface="Open Sans Light" panose="020B0306030504020204" pitchFamily="34" charset="0"/>
                <a:cs typeface="Open Sans Light" panose="020B0306030504020204" pitchFamily="34" charset="0"/>
              </a:rPr>
              <a:t>Agenda</a:t>
            </a:r>
          </a:p>
        </p:txBody>
      </p:sp>
      <p:grpSp>
        <p:nvGrpSpPr>
          <p:cNvPr id="2" name="Group 1"/>
          <p:cNvGrpSpPr/>
          <p:nvPr/>
        </p:nvGrpSpPr>
        <p:grpSpPr>
          <a:xfrm>
            <a:off x="4549009" y="1536304"/>
            <a:ext cx="3586141" cy="3110635"/>
            <a:chOff x="5234986" y="1083796"/>
            <a:chExt cx="2268162" cy="3110635"/>
          </a:xfrm>
        </p:grpSpPr>
        <p:sp>
          <p:nvSpPr>
            <p:cNvPr id="6" name="TextBox 5"/>
            <p:cNvSpPr txBox="1"/>
            <p:nvPr/>
          </p:nvSpPr>
          <p:spPr>
            <a:xfrm>
              <a:off x="5809289" y="1137655"/>
              <a:ext cx="1693859" cy="433837"/>
            </a:xfrm>
            <a:prstGeom prst="rect">
              <a:avLst/>
            </a:prstGeom>
            <a:noFill/>
          </p:spPr>
          <p:txBody>
            <a:bodyPr wrap="square" lIns="0" tIns="0" rIns="0" bIns="0" rtlCol="0">
              <a:spAutoFit/>
            </a:bodyPr>
            <a:lstStyle/>
            <a:p>
              <a:pPr>
                <a:spcAft>
                  <a:spcPts val="450"/>
                </a:spcAft>
              </a:pPr>
              <a:r>
                <a:rPr lang="en-US" sz="1400" dirty="0">
                  <a:ea typeface="ＭＳ Ｐゴシック" panose="020B0600070205080204" pitchFamily="34" charset="-128"/>
                </a:rPr>
                <a:t>Looking at Work though a New Lens</a:t>
              </a:r>
              <a:endParaRPr lang="en-US" altLang="en-US" sz="1400" dirty="0">
                <a:ea typeface="ＭＳ Ｐゴシック" panose="020B0600070205080204" pitchFamily="34" charset="-128"/>
              </a:endParaRPr>
            </a:p>
            <a:p>
              <a:pPr>
                <a:lnSpc>
                  <a:spcPct val="110000"/>
                </a:lnSpc>
              </a:pPr>
              <a:endParaRPr lang="en-US" sz="1000" b="1" dirty="0">
                <a:solidFill>
                  <a:srgbClr val="777777"/>
                </a:solidFill>
                <a:latin typeface="Lato" panose="020F0502020204030203" pitchFamily="34" charset="0"/>
                <a:cs typeface="Poppins SemiBold" panose="02000000000000000000" pitchFamily="2" charset="0"/>
              </a:endParaRPr>
            </a:p>
          </p:txBody>
        </p:sp>
        <p:sp>
          <p:nvSpPr>
            <p:cNvPr id="9" name="TextBox 8"/>
            <p:cNvSpPr txBox="1"/>
            <p:nvPr/>
          </p:nvSpPr>
          <p:spPr>
            <a:xfrm>
              <a:off x="5809288" y="1591533"/>
              <a:ext cx="1644765" cy="430887"/>
            </a:xfrm>
            <a:prstGeom prst="rect">
              <a:avLst/>
            </a:prstGeom>
            <a:noFill/>
          </p:spPr>
          <p:txBody>
            <a:bodyPr wrap="square" lIns="0" tIns="0" rIns="0" bIns="0" rtlCol="0">
              <a:spAutoFit/>
            </a:bodyPr>
            <a:lstStyle/>
            <a:p>
              <a:pPr>
                <a:spcAft>
                  <a:spcPts val="450"/>
                </a:spcAft>
              </a:pPr>
              <a:r>
                <a:rPr lang="en-US" altLang="en-US" sz="1400" dirty="0">
                  <a:ea typeface="ＭＳ Ｐゴシック" panose="020B0600070205080204" pitchFamily="34" charset="-128"/>
                </a:rPr>
                <a:t>Keck Medicine of USC: A Case Study on Creating a Culture of Purpose</a:t>
              </a:r>
            </a:p>
          </p:txBody>
        </p:sp>
        <p:sp>
          <p:nvSpPr>
            <p:cNvPr id="12" name="TextBox 11"/>
            <p:cNvSpPr txBox="1"/>
            <p:nvPr/>
          </p:nvSpPr>
          <p:spPr>
            <a:xfrm>
              <a:off x="5809289" y="2309714"/>
              <a:ext cx="1644765" cy="215444"/>
            </a:xfrm>
            <a:prstGeom prst="rect">
              <a:avLst/>
            </a:prstGeom>
            <a:noFill/>
          </p:spPr>
          <p:txBody>
            <a:bodyPr wrap="square" lIns="0" tIns="0" rIns="0" bIns="0" rtlCol="0">
              <a:spAutoFit/>
            </a:bodyPr>
            <a:lstStyle/>
            <a:p>
              <a:pPr>
                <a:spcAft>
                  <a:spcPts val="450"/>
                </a:spcAft>
              </a:pPr>
              <a:endParaRPr lang="en-US" altLang="en-US" sz="1400" dirty="0">
                <a:ea typeface="ＭＳ Ｐゴシック" panose="020B0600070205080204" pitchFamily="34" charset="-128"/>
              </a:endParaRPr>
            </a:p>
          </p:txBody>
        </p:sp>
        <p:sp>
          <p:nvSpPr>
            <p:cNvPr id="18" name="TextBox 17"/>
            <p:cNvSpPr txBox="1"/>
            <p:nvPr/>
          </p:nvSpPr>
          <p:spPr>
            <a:xfrm>
              <a:off x="5809289" y="3978987"/>
              <a:ext cx="1644765" cy="215444"/>
            </a:xfrm>
            <a:prstGeom prst="rect">
              <a:avLst/>
            </a:prstGeom>
            <a:noFill/>
          </p:spPr>
          <p:txBody>
            <a:bodyPr wrap="square" lIns="0" tIns="0" rIns="0" bIns="0" rtlCol="0">
              <a:spAutoFit/>
            </a:bodyPr>
            <a:lstStyle/>
            <a:p>
              <a:pPr>
                <a:spcAft>
                  <a:spcPts val="450"/>
                </a:spcAft>
              </a:pPr>
              <a:r>
                <a:rPr lang="en-US" altLang="en-US" sz="1400" dirty="0">
                  <a:ea typeface="ＭＳ Ｐゴシック" panose="020B0600070205080204" pitchFamily="34" charset="-128"/>
                </a:rPr>
                <a:t>Lessons Learned</a:t>
              </a:r>
            </a:p>
          </p:txBody>
        </p:sp>
        <p:grpSp>
          <p:nvGrpSpPr>
            <p:cNvPr id="53" name="Group 52"/>
            <p:cNvGrpSpPr/>
            <p:nvPr/>
          </p:nvGrpSpPr>
          <p:grpSpPr>
            <a:xfrm>
              <a:off x="5254433" y="1083796"/>
              <a:ext cx="292158" cy="345738"/>
              <a:chOff x="5008899" y="1083796"/>
              <a:chExt cx="292158" cy="345738"/>
            </a:xfrm>
          </p:grpSpPr>
          <p:sp>
            <p:nvSpPr>
              <p:cNvPr id="8" name="Oval 7"/>
              <p:cNvSpPr/>
              <p:nvPr/>
            </p:nvSpPr>
            <p:spPr>
              <a:xfrm>
                <a:off x="5014079" y="1083796"/>
                <a:ext cx="286978" cy="345738"/>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sp>
            <p:nvSpPr>
              <p:cNvPr id="7" name="TextBox 6"/>
              <p:cNvSpPr txBox="1"/>
              <p:nvPr/>
            </p:nvSpPr>
            <p:spPr>
              <a:xfrm>
                <a:off x="5008899" y="1152535"/>
                <a:ext cx="286978" cy="184666"/>
              </a:xfrm>
              <a:prstGeom prst="rect">
                <a:avLst/>
              </a:prstGeom>
              <a:noFill/>
              <a:ln>
                <a:noFill/>
              </a:ln>
            </p:spPr>
            <p:txBody>
              <a:bodyPr wrap="square" lIns="0" tIns="0" rIns="0" bIns="0" rtlCol="0">
                <a:spAutoFit/>
              </a:bodyPr>
              <a:lstStyle/>
              <a:p>
                <a:pPr algn="ctr"/>
                <a:r>
                  <a:rPr lang="en-US" sz="1200" b="1" spc="20" dirty="0">
                    <a:solidFill>
                      <a:schemeClr val="bg1"/>
                    </a:solidFill>
                    <a:latin typeface="Lato" panose="020F0502020204030203" pitchFamily="34" charset="0"/>
                    <a:cs typeface="Poppins SemiBold" panose="02000000000000000000" pitchFamily="2" charset="0"/>
                  </a:rPr>
                  <a:t>02</a:t>
                </a:r>
              </a:p>
            </p:txBody>
          </p:sp>
        </p:grpSp>
        <p:sp>
          <p:nvSpPr>
            <p:cNvPr id="10" name="TextBox 9"/>
            <p:cNvSpPr txBox="1"/>
            <p:nvPr/>
          </p:nvSpPr>
          <p:spPr>
            <a:xfrm>
              <a:off x="5234986" y="1714644"/>
              <a:ext cx="320425" cy="184666"/>
            </a:xfrm>
            <a:prstGeom prst="rect">
              <a:avLst/>
            </a:prstGeom>
            <a:noFill/>
            <a:ln>
              <a:noFill/>
            </a:ln>
          </p:spPr>
          <p:txBody>
            <a:bodyPr wrap="square" lIns="0" tIns="0" rIns="0" bIns="0" rtlCol="0">
              <a:spAutoFit/>
            </a:bodyPr>
            <a:lstStyle/>
            <a:p>
              <a:pPr algn="ctr"/>
              <a:r>
                <a:rPr lang="en-US" sz="1200" b="1" spc="20" dirty="0">
                  <a:solidFill>
                    <a:schemeClr val="bg1"/>
                  </a:solidFill>
                  <a:latin typeface="Lato" panose="020F0502020204030203" pitchFamily="34" charset="0"/>
                  <a:cs typeface="Poppins SemiBold" panose="02000000000000000000" pitchFamily="2" charset="0"/>
                </a:rPr>
                <a:t>03</a:t>
              </a:r>
            </a:p>
          </p:txBody>
        </p:sp>
        <p:sp>
          <p:nvSpPr>
            <p:cNvPr id="13" name="TextBox 12"/>
            <p:cNvSpPr txBox="1"/>
            <p:nvPr/>
          </p:nvSpPr>
          <p:spPr>
            <a:xfrm>
              <a:off x="5237709" y="2320116"/>
              <a:ext cx="320425" cy="184666"/>
            </a:xfrm>
            <a:prstGeom prst="rect">
              <a:avLst/>
            </a:prstGeom>
            <a:noFill/>
            <a:ln>
              <a:noFill/>
            </a:ln>
          </p:spPr>
          <p:txBody>
            <a:bodyPr wrap="square" lIns="0" tIns="0" rIns="0" bIns="0" rtlCol="0">
              <a:spAutoFit/>
            </a:bodyPr>
            <a:lstStyle/>
            <a:p>
              <a:pPr algn="ctr"/>
              <a:r>
                <a:rPr lang="en-US" sz="1200" b="1" spc="20" dirty="0">
                  <a:solidFill>
                    <a:schemeClr val="bg1"/>
                  </a:solidFill>
                  <a:latin typeface="Lato" panose="020F0502020204030203" pitchFamily="34" charset="0"/>
                  <a:cs typeface="Poppins SemiBold" panose="02000000000000000000" pitchFamily="2" charset="0"/>
                </a:rPr>
                <a:t>04</a:t>
              </a:r>
            </a:p>
          </p:txBody>
        </p:sp>
      </p:grpSp>
      <p:sp>
        <p:nvSpPr>
          <p:cNvPr id="27" name="TextBox 26">
            <a:extLst>
              <a:ext uri="{FF2B5EF4-FFF2-40B4-BE49-F238E27FC236}">
                <a16:creationId xmlns:a16="http://schemas.microsoft.com/office/drawing/2014/main" id="{C7E731D4-E671-EE43-BC8C-0155CDE800F7}"/>
              </a:ext>
            </a:extLst>
          </p:cNvPr>
          <p:cNvSpPr txBox="1"/>
          <p:nvPr/>
        </p:nvSpPr>
        <p:spPr>
          <a:xfrm>
            <a:off x="4541039" y="1118291"/>
            <a:ext cx="506617" cy="184666"/>
          </a:xfrm>
          <a:prstGeom prst="rect">
            <a:avLst/>
          </a:prstGeom>
          <a:noFill/>
          <a:ln>
            <a:noFill/>
          </a:ln>
        </p:spPr>
        <p:txBody>
          <a:bodyPr wrap="square" lIns="0" tIns="0" rIns="0" bIns="0" rtlCol="0">
            <a:spAutoFit/>
          </a:bodyPr>
          <a:lstStyle/>
          <a:p>
            <a:pPr algn="ctr"/>
            <a:r>
              <a:rPr lang="en-US" sz="1200" b="1" spc="20" dirty="0">
                <a:solidFill>
                  <a:schemeClr val="bg1"/>
                </a:solidFill>
                <a:latin typeface="Lato" panose="020F0502020204030203" pitchFamily="34" charset="0"/>
                <a:cs typeface="Poppins SemiBold" panose="02000000000000000000" pitchFamily="2" charset="0"/>
              </a:rPr>
              <a:t>01</a:t>
            </a:r>
          </a:p>
        </p:txBody>
      </p:sp>
      <p:sp>
        <p:nvSpPr>
          <p:cNvPr id="28" name="TextBox 27">
            <a:extLst>
              <a:ext uri="{FF2B5EF4-FFF2-40B4-BE49-F238E27FC236}">
                <a16:creationId xmlns:a16="http://schemas.microsoft.com/office/drawing/2014/main" id="{FB24D1CD-3A49-2944-BF12-858C7F8E05AB}"/>
              </a:ext>
            </a:extLst>
          </p:cNvPr>
          <p:cNvSpPr txBox="1"/>
          <p:nvPr/>
        </p:nvSpPr>
        <p:spPr>
          <a:xfrm>
            <a:off x="5463431" y="1102467"/>
            <a:ext cx="2723858" cy="433837"/>
          </a:xfrm>
          <a:prstGeom prst="rect">
            <a:avLst/>
          </a:prstGeom>
          <a:noFill/>
        </p:spPr>
        <p:txBody>
          <a:bodyPr wrap="square" lIns="0" tIns="0" rIns="0" bIns="0" rtlCol="0">
            <a:spAutoFit/>
          </a:bodyPr>
          <a:lstStyle/>
          <a:p>
            <a:pPr>
              <a:spcAft>
                <a:spcPts val="450"/>
              </a:spcAft>
            </a:pPr>
            <a:r>
              <a:rPr lang="en-US" altLang="en-US" sz="1400" dirty="0">
                <a:ea typeface="ＭＳ Ｐゴシック" panose="020B0600070205080204" pitchFamily="34" charset="-128"/>
              </a:rPr>
              <a:t>A Recovering and Evolving Workforce</a:t>
            </a:r>
          </a:p>
          <a:p>
            <a:pPr>
              <a:lnSpc>
                <a:spcPct val="110000"/>
              </a:lnSpc>
            </a:pPr>
            <a:endParaRPr lang="en-US" sz="1000" b="1" dirty="0">
              <a:solidFill>
                <a:srgbClr val="777777"/>
              </a:solidFill>
              <a:latin typeface="Lato" panose="020F0502020204030203" pitchFamily="34" charset="0"/>
              <a:cs typeface="Poppins SemiBold" panose="02000000000000000000" pitchFamily="2" charset="0"/>
            </a:endParaRPr>
          </a:p>
        </p:txBody>
      </p:sp>
      <p:sp>
        <p:nvSpPr>
          <p:cNvPr id="5" name="TextBox 4">
            <a:extLst>
              <a:ext uri="{FF2B5EF4-FFF2-40B4-BE49-F238E27FC236}">
                <a16:creationId xmlns:a16="http://schemas.microsoft.com/office/drawing/2014/main" id="{B85A0FD8-664C-4C37-F50D-51405E65DBC1}"/>
              </a:ext>
            </a:extLst>
          </p:cNvPr>
          <p:cNvSpPr txBox="1"/>
          <p:nvPr/>
        </p:nvSpPr>
        <p:spPr>
          <a:xfrm>
            <a:off x="5347845" y="2654091"/>
            <a:ext cx="2818865" cy="715581"/>
          </a:xfrm>
          <a:prstGeom prst="rect">
            <a:avLst/>
          </a:prstGeom>
          <a:noFill/>
        </p:spPr>
        <p:txBody>
          <a:bodyPr wrap="square" rtlCol="0">
            <a:spAutoFit/>
          </a:bodyPr>
          <a:lstStyle/>
          <a:p>
            <a:r>
              <a:rPr lang="en-US" altLang="en-US" dirty="0">
                <a:ea typeface="ＭＳ Ｐゴシック" panose="020B0600070205080204" pitchFamily="34" charset="-128"/>
              </a:rPr>
              <a:t>Building Strength at the Middle: “Leaders Co-Learning with Leaders”</a:t>
            </a:r>
            <a:br>
              <a:rPr lang="en-US" altLang="en-US" dirty="0">
                <a:ea typeface="ＭＳ Ｐゴシック" panose="020B0600070205080204" pitchFamily="34" charset="-128"/>
              </a:rPr>
            </a:br>
            <a:endParaRPr lang="en-US" dirty="0"/>
          </a:p>
        </p:txBody>
      </p:sp>
      <p:sp>
        <p:nvSpPr>
          <p:cNvPr id="15" name="TextBox 14">
            <a:extLst>
              <a:ext uri="{FF2B5EF4-FFF2-40B4-BE49-F238E27FC236}">
                <a16:creationId xmlns:a16="http://schemas.microsoft.com/office/drawing/2014/main" id="{DA93F3BB-DE26-6348-186E-6736D701B7FA}"/>
              </a:ext>
            </a:extLst>
          </p:cNvPr>
          <p:cNvSpPr txBox="1"/>
          <p:nvPr/>
        </p:nvSpPr>
        <p:spPr>
          <a:xfrm>
            <a:off x="5368424" y="3873764"/>
            <a:ext cx="2928135" cy="300082"/>
          </a:xfrm>
          <a:prstGeom prst="rect">
            <a:avLst/>
          </a:prstGeom>
          <a:noFill/>
        </p:spPr>
        <p:txBody>
          <a:bodyPr wrap="square" rtlCol="0">
            <a:spAutoFit/>
          </a:bodyPr>
          <a:lstStyle/>
          <a:p>
            <a:r>
              <a:rPr lang="en-US" dirty="0"/>
              <a:t>Demonstrating Value</a:t>
            </a:r>
          </a:p>
        </p:txBody>
      </p:sp>
      <p:sp>
        <p:nvSpPr>
          <p:cNvPr id="22" name="TextBox 21">
            <a:extLst>
              <a:ext uri="{FF2B5EF4-FFF2-40B4-BE49-F238E27FC236}">
                <a16:creationId xmlns:a16="http://schemas.microsoft.com/office/drawing/2014/main" id="{7D51C340-224F-AD4B-C4BA-8A00BF5513B1}"/>
              </a:ext>
            </a:extLst>
          </p:cNvPr>
          <p:cNvSpPr txBox="1"/>
          <p:nvPr/>
        </p:nvSpPr>
        <p:spPr>
          <a:xfrm>
            <a:off x="4567911" y="3386059"/>
            <a:ext cx="506617" cy="184666"/>
          </a:xfrm>
          <a:prstGeom prst="rect">
            <a:avLst/>
          </a:prstGeom>
          <a:noFill/>
          <a:ln>
            <a:noFill/>
          </a:ln>
        </p:spPr>
        <p:txBody>
          <a:bodyPr wrap="square" lIns="0" tIns="0" rIns="0" bIns="0" rtlCol="0">
            <a:spAutoFit/>
          </a:bodyPr>
          <a:lstStyle/>
          <a:p>
            <a:pPr algn="ctr"/>
            <a:r>
              <a:rPr lang="en-US" sz="1200" b="1" spc="20" dirty="0">
                <a:solidFill>
                  <a:schemeClr val="bg1"/>
                </a:solidFill>
                <a:latin typeface="Lato" panose="020F0502020204030203" pitchFamily="34" charset="0"/>
                <a:cs typeface="Poppins SemiBold" panose="02000000000000000000" pitchFamily="2" charset="0"/>
              </a:rPr>
              <a:t>05</a:t>
            </a:r>
          </a:p>
        </p:txBody>
      </p:sp>
      <p:sp>
        <p:nvSpPr>
          <p:cNvPr id="24" name="TextBox 23">
            <a:extLst>
              <a:ext uri="{FF2B5EF4-FFF2-40B4-BE49-F238E27FC236}">
                <a16:creationId xmlns:a16="http://schemas.microsoft.com/office/drawing/2014/main" id="{5DE7E948-CBC5-C814-94F2-2AA72B78CD70}"/>
              </a:ext>
            </a:extLst>
          </p:cNvPr>
          <p:cNvSpPr txBox="1"/>
          <p:nvPr/>
        </p:nvSpPr>
        <p:spPr>
          <a:xfrm>
            <a:off x="4567911" y="3916900"/>
            <a:ext cx="506617" cy="184666"/>
          </a:xfrm>
          <a:prstGeom prst="rect">
            <a:avLst/>
          </a:prstGeom>
          <a:noFill/>
          <a:ln>
            <a:noFill/>
          </a:ln>
        </p:spPr>
        <p:txBody>
          <a:bodyPr wrap="square" lIns="0" tIns="0" rIns="0" bIns="0" rtlCol="0">
            <a:spAutoFit/>
          </a:bodyPr>
          <a:lstStyle/>
          <a:p>
            <a:pPr algn="ctr"/>
            <a:r>
              <a:rPr lang="en-US" sz="1200" b="1" spc="20" dirty="0">
                <a:solidFill>
                  <a:schemeClr val="bg1"/>
                </a:solidFill>
                <a:latin typeface="Lato" panose="020F0502020204030203" pitchFamily="34" charset="0"/>
                <a:cs typeface="Poppins SemiBold" panose="02000000000000000000" pitchFamily="2" charset="0"/>
              </a:rPr>
              <a:t>06</a:t>
            </a:r>
          </a:p>
        </p:txBody>
      </p:sp>
      <p:sp>
        <p:nvSpPr>
          <p:cNvPr id="4" name="Oval 3">
            <a:extLst>
              <a:ext uri="{FF2B5EF4-FFF2-40B4-BE49-F238E27FC236}">
                <a16:creationId xmlns:a16="http://schemas.microsoft.com/office/drawing/2014/main" id="{0DE43C1E-BBE6-518D-FF5C-4C92AE805D66}"/>
              </a:ext>
            </a:extLst>
          </p:cNvPr>
          <p:cNvSpPr/>
          <p:nvPr/>
        </p:nvSpPr>
        <p:spPr>
          <a:xfrm>
            <a:off x="4587946" y="4388240"/>
            <a:ext cx="453735" cy="300083"/>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sp>
        <p:nvSpPr>
          <p:cNvPr id="20" name="TextBox 19">
            <a:extLst>
              <a:ext uri="{FF2B5EF4-FFF2-40B4-BE49-F238E27FC236}">
                <a16:creationId xmlns:a16="http://schemas.microsoft.com/office/drawing/2014/main" id="{C80EADF3-F5AF-EB0E-516B-DA3935F5BA5F}"/>
              </a:ext>
            </a:extLst>
          </p:cNvPr>
          <p:cNvSpPr txBox="1"/>
          <p:nvPr/>
        </p:nvSpPr>
        <p:spPr>
          <a:xfrm>
            <a:off x="4567911" y="4431435"/>
            <a:ext cx="506617" cy="184666"/>
          </a:xfrm>
          <a:prstGeom prst="rect">
            <a:avLst/>
          </a:prstGeom>
          <a:noFill/>
          <a:ln>
            <a:noFill/>
          </a:ln>
        </p:spPr>
        <p:txBody>
          <a:bodyPr wrap="square" lIns="0" tIns="0" rIns="0" bIns="0" rtlCol="0">
            <a:spAutoFit/>
          </a:bodyPr>
          <a:lstStyle/>
          <a:p>
            <a:pPr algn="ctr"/>
            <a:r>
              <a:rPr lang="en-US" sz="1200" b="1" spc="20" dirty="0">
                <a:solidFill>
                  <a:schemeClr val="bg1"/>
                </a:solidFill>
                <a:latin typeface="Lato" panose="020F0502020204030203" pitchFamily="34" charset="0"/>
                <a:cs typeface="Poppins SemiBold" panose="02000000000000000000" pitchFamily="2" charset="0"/>
              </a:rPr>
              <a:t>07</a:t>
            </a:r>
          </a:p>
        </p:txBody>
      </p:sp>
      <p:sp>
        <p:nvSpPr>
          <p:cNvPr id="25" name="TextBox 24">
            <a:extLst>
              <a:ext uri="{FF2B5EF4-FFF2-40B4-BE49-F238E27FC236}">
                <a16:creationId xmlns:a16="http://schemas.microsoft.com/office/drawing/2014/main" id="{B6DD4882-C463-E619-3E1E-767DA2BF7784}"/>
              </a:ext>
            </a:extLst>
          </p:cNvPr>
          <p:cNvSpPr txBox="1"/>
          <p:nvPr/>
        </p:nvSpPr>
        <p:spPr>
          <a:xfrm>
            <a:off x="5368424" y="3369672"/>
            <a:ext cx="2928135" cy="300082"/>
          </a:xfrm>
          <a:prstGeom prst="rect">
            <a:avLst/>
          </a:prstGeom>
          <a:noFill/>
        </p:spPr>
        <p:txBody>
          <a:bodyPr wrap="square" rtlCol="0">
            <a:spAutoFit/>
          </a:bodyPr>
          <a:lstStyle/>
          <a:p>
            <a:r>
              <a:rPr lang="en-US" dirty="0"/>
              <a:t>Our Transformation Leadership Model</a:t>
            </a:r>
          </a:p>
        </p:txBody>
      </p:sp>
    </p:spTree>
    <p:extLst>
      <p:ext uri="{BB962C8B-B14F-4D97-AF65-F5344CB8AC3E}">
        <p14:creationId xmlns:p14="http://schemas.microsoft.com/office/powerpoint/2010/main" val="861726170"/>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FB98B11-7B87-1EAC-DFDB-CB9F669052FB}"/>
              </a:ext>
            </a:extLst>
          </p:cNvPr>
          <p:cNvSpPr/>
          <p:nvPr/>
        </p:nvSpPr>
        <p:spPr>
          <a:xfrm>
            <a:off x="4178360" y="1348690"/>
            <a:ext cx="4654839" cy="702666"/>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61104A6-3EFB-6856-03EC-5EB8BEA5A371}"/>
              </a:ext>
            </a:extLst>
          </p:cNvPr>
          <p:cNvSpPr txBox="1"/>
          <p:nvPr/>
        </p:nvSpPr>
        <p:spPr>
          <a:xfrm>
            <a:off x="4230683" y="1364062"/>
            <a:ext cx="4806455" cy="792525"/>
          </a:xfrm>
          <a:prstGeom prst="rect">
            <a:avLst/>
          </a:prstGeom>
          <a:noFill/>
        </p:spPr>
        <p:txBody>
          <a:bodyPr wrap="square" rtlCol="0">
            <a:spAutoFit/>
          </a:bodyPr>
          <a:lstStyle/>
          <a:p>
            <a:r>
              <a:rPr lang="en-US" sz="1600" kern="1200" dirty="0">
                <a:solidFill>
                  <a:schemeClr val="bg1"/>
                </a:solidFill>
                <a:latin typeface="+mn-lt"/>
                <a:ea typeface="+mn-ea"/>
                <a:cs typeface="+mn-cs"/>
              </a:rPr>
              <a:t>Structured forum for interprofessional conversations about social and emotional experiences of caregiving</a:t>
            </a:r>
          </a:p>
          <a:p>
            <a:endParaRPr lang="en-US" dirty="0"/>
          </a:p>
        </p:txBody>
      </p:sp>
      <p:pic>
        <p:nvPicPr>
          <p:cNvPr id="4" name="Content Placeholder 3">
            <a:extLst>
              <a:ext uri="{FF2B5EF4-FFF2-40B4-BE49-F238E27FC236}">
                <a16:creationId xmlns:a16="http://schemas.microsoft.com/office/drawing/2014/main" id="{04C10509-0FD7-75CC-E677-4B8B8071FBD0}"/>
              </a:ext>
            </a:extLst>
          </p:cNvPr>
          <p:cNvPicPr>
            <a:picLocks noChangeAspect="1"/>
          </p:cNvPicPr>
          <p:nvPr/>
        </p:nvPicPr>
        <p:blipFill>
          <a:blip r:embed="rId2"/>
          <a:stretch>
            <a:fillRect/>
          </a:stretch>
        </p:blipFill>
        <p:spPr>
          <a:xfrm>
            <a:off x="2715168" y="82567"/>
            <a:ext cx="3331717" cy="986363"/>
          </a:xfrm>
          <a:prstGeom prst="rect">
            <a:avLst/>
          </a:prstGeom>
        </p:spPr>
      </p:pic>
      <p:cxnSp>
        <p:nvCxnSpPr>
          <p:cNvPr id="14" name="Straight Connector 13">
            <a:extLst>
              <a:ext uri="{FF2B5EF4-FFF2-40B4-BE49-F238E27FC236}">
                <a16:creationId xmlns:a16="http://schemas.microsoft.com/office/drawing/2014/main" id="{BA5F765E-6EED-5F18-8F93-C663F1CD2EB7}"/>
              </a:ext>
            </a:extLst>
          </p:cNvPr>
          <p:cNvCxnSpPr>
            <a:cxnSpLocks/>
          </p:cNvCxnSpPr>
          <p:nvPr/>
        </p:nvCxnSpPr>
        <p:spPr>
          <a:xfrm>
            <a:off x="3857919" y="1200993"/>
            <a:ext cx="0" cy="3556987"/>
          </a:xfrm>
          <a:prstGeom prst="line">
            <a:avLst/>
          </a:prstGeom>
          <a:ln w="95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5D214FF-4BB3-2B6E-C65B-9F5DC391649F}"/>
              </a:ext>
            </a:extLst>
          </p:cNvPr>
          <p:cNvSpPr txBox="1"/>
          <p:nvPr/>
        </p:nvSpPr>
        <p:spPr>
          <a:xfrm>
            <a:off x="248847" y="3442869"/>
            <a:ext cx="3609072" cy="1436547"/>
          </a:xfrm>
          <a:prstGeom prst="rect">
            <a:avLst/>
          </a:prstGeom>
          <a:noFill/>
        </p:spPr>
        <p:txBody>
          <a:bodyPr wrap="square" rtlCol="0">
            <a:spAutoFit/>
          </a:bodyPr>
          <a:lstStyle/>
          <a:p>
            <a:pPr defTabSz="624078">
              <a:spcAft>
                <a:spcPts val="600"/>
              </a:spcAft>
            </a:pPr>
            <a:r>
              <a:rPr lang="en-US" sz="1456" dirty="0"/>
              <a:t>I </a:t>
            </a:r>
            <a:r>
              <a:rPr lang="en-US" sz="1456" kern="1200" dirty="0">
                <a:latin typeface="+mn-lt"/>
                <a:ea typeface="+mn-ea"/>
                <a:cs typeface="+mn-cs"/>
              </a:rPr>
              <a:t>am an RN. And despite being in a room with physicians and other members in much higher organization levels than me, I feel as though my voice/opinions are equally valued. I appreciate the team and all attendants for making such a safe and equal space</a:t>
            </a:r>
            <a:r>
              <a:rPr lang="en-US" sz="1456" kern="1200" dirty="0">
                <a:solidFill>
                  <a:schemeClr val="tx1">
                    <a:lumMod val="50000"/>
                    <a:lumOff val="50000"/>
                  </a:schemeClr>
                </a:solidFill>
                <a:latin typeface="+mn-lt"/>
                <a:ea typeface="+mn-ea"/>
                <a:cs typeface="+mn-cs"/>
              </a:rPr>
              <a:t>.</a:t>
            </a:r>
            <a:endParaRPr lang="en-US" sz="1600" dirty="0">
              <a:solidFill>
                <a:schemeClr val="tx1">
                  <a:lumMod val="50000"/>
                  <a:lumOff val="50000"/>
                </a:schemeClr>
              </a:solidFill>
            </a:endParaRPr>
          </a:p>
        </p:txBody>
      </p:sp>
      <p:pic>
        <p:nvPicPr>
          <p:cNvPr id="20" name="Picture 19">
            <a:extLst>
              <a:ext uri="{FF2B5EF4-FFF2-40B4-BE49-F238E27FC236}">
                <a16:creationId xmlns:a16="http://schemas.microsoft.com/office/drawing/2014/main" id="{A82DD133-619B-10AC-0CBA-48F1E8C174DA}"/>
              </a:ext>
            </a:extLst>
          </p:cNvPr>
          <p:cNvPicPr>
            <a:picLocks noChangeAspect="1"/>
          </p:cNvPicPr>
          <p:nvPr/>
        </p:nvPicPr>
        <p:blipFill>
          <a:blip r:embed="rId3"/>
          <a:stretch>
            <a:fillRect/>
          </a:stretch>
        </p:blipFill>
        <p:spPr>
          <a:xfrm>
            <a:off x="86647" y="3479874"/>
            <a:ext cx="265423" cy="199582"/>
          </a:xfrm>
          <a:prstGeom prst="rect">
            <a:avLst/>
          </a:prstGeom>
        </p:spPr>
      </p:pic>
      <p:pic>
        <p:nvPicPr>
          <p:cNvPr id="22" name="Picture 4" descr="A group of people in a room&#10;&#10;Description automatically generated">
            <a:extLst>
              <a:ext uri="{FF2B5EF4-FFF2-40B4-BE49-F238E27FC236}">
                <a16:creationId xmlns:a16="http://schemas.microsoft.com/office/drawing/2014/main" id="{C63E4164-E328-945C-C54A-4BBFBD32C5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697"/>
          <a:stretch/>
        </p:blipFill>
        <p:spPr bwMode="auto">
          <a:xfrm>
            <a:off x="356438" y="1348690"/>
            <a:ext cx="3142935" cy="190772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1F431DEE-FFBF-C0C9-90CC-76C6242B4B36}"/>
              </a:ext>
            </a:extLst>
          </p:cNvPr>
          <p:cNvSpPr/>
          <p:nvPr/>
        </p:nvSpPr>
        <p:spPr>
          <a:xfrm>
            <a:off x="4171705" y="2183419"/>
            <a:ext cx="4661505" cy="702666"/>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9C9F54E-898D-E21D-FF86-63FC62B1A553}"/>
              </a:ext>
            </a:extLst>
          </p:cNvPr>
          <p:cNvSpPr/>
          <p:nvPr/>
        </p:nvSpPr>
        <p:spPr>
          <a:xfrm>
            <a:off x="4171705" y="3028875"/>
            <a:ext cx="4661489" cy="702666"/>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3CA526A-B21F-9EFE-6185-6EB860129362}"/>
              </a:ext>
            </a:extLst>
          </p:cNvPr>
          <p:cNvSpPr/>
          <p:nvPr/>
        </p:nvSpPr>
        <p:spPr>
          <a:xfrm>
            <a:off x="4171705" y="3874331"/>
            <a:ext cx="4628311" cy="702666"/>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C0EBA4A-BCC0-F6F6-8F7D-7EF119F4C231}"/>
              </a:ext>
            </a:extLst>
          </p:cNvPr>
          <p:cNvSpPr txBox="1"/>
          <p:nvPr/>
        </p:nvSpPr>
        <p:spPr>
          <a:xfrm>
            <a:off x="4230683" y="3894394"/>
            <a:ext cx="4514242" cy="792525"/>
          </a:xfrm>
          <a:prstGeom prst="rect">
            <a:avLst/>
          </a:prstGeom>
          <a:noFill/>
        </p:spPr>
        <p:txBody>
          <a:bodyPr wrap="square" rtlCol="0">
            <a:spAutoFit/>
          </a:bodyPr>
          <a:lstStyle/>
          <a:p>
            <a:r>
              <a:rPr lang="en-US" sz="1600" kern="1200" dirty="0">
                <a:solidFill>
                  <a:schemeClr val="bg1"/>
                </a:solidFill>
                <a:latin typeface="+mn-lt"/>
                <a:ea typeface="+mn-ea"/>
                <a:cs typeface="+mn-cs"/>
              </a:rPr>
              <a:t>Trauma-informed facilitation to support participant well-being</a:t>
            </a:r>
          </a:p>
          <a:p>
            <a:endParaRPr lang="en-US" dirty="0"/>
          </a:p>
        </p:txBody>
      </p:sp>
      <p:sp>
        <p:nvSpPr>
          <p:cNvPr id="35" name="TextBox 34">
            <a:extLst>
              <a:ext uri="{FF2B5EF4-FFF2-40B4-BE49-F238E27FC236}">
                <a16:creationId xmlns:a16="http://schemas.microsoft.com/office/drawing/2014/main" id="{F25B3598-ED44-2A50-6A19-8F8BF691FE85}"/>
              </a:ext>
            </a:extLst>
          </p:cNvPr>
          <p:cNvSpPr txBox="1"/>
          <p:nvPr/>
        </p:nvSpPr>
        <p:spPr>
          <a:xfrm>
            <a:off x="4230683" y="3187487"/>
            <a:ext cx="3983147" cy="584775"/>
          </a:xfrm>
          <a:prstGeom prst="rect">
            <a:avLst/>
          </a:prstGeom>
          <a:noFill/>
        </p:spPr>
        <p:txBody>
          <a:bodyPr wrap="square" rtlCol="0">
            <a:spAutoFit/>
          </a:bodyPr>
          <a:lstStyle/>
          <a:p>
            <a:r>
              <a:rPr lang="en-US" sz="1600" kern="1200" dirty="0">
                <a:solidFill>
                  <a:schemeClr val="bg1"/>
                </a:solidFill>
                <a:latin typeface="+mn-lt"/>
                <a:ea typeface="+mn-ea"/>
                <a:cs typeface="+mn-cs"/>
              </a:rPr>
              <a:t>Case- or topic-specific multidisciplinary panel</a:t>
            </a:r>
          </a:p>
          <a:p>
            <a:endParaRPr lang="en-US" sz="1600" dirty="0"/>
          </a:p>
        </p:txBody>
      </p:sp>
      <p:sp>
        <p:nvSpPr>
          <p:cNvPr id="36" name="TextBox 35">
            <a:extLst>
              <a:ext uri="{FF2B5EF4-FFF2-40B4-BE49-F238E27FC236}">
                <a16:creationId xmlns:a16="http://schemas.microsoft.com/office/drawing/2014/main" id="{97CC2532-D1A4-844C-0F80-2B61C2CED65D}"/>
              </a:ext>
            </a:extLst>
          </p:cNvPr>
          <p:cNvSpPr txBox="1"/>
          <p:nvPr/>
        </p:nvSpPr>
        <p:spPr>
          <a:xfrm>
            <a:off x="4230683" y="2207622"/>
            <a:ext cx="4504630" cy="792525"/>
          </a:xfrm>
          <a:prstGeom prst="rect">
            <a:avLst/>
          </a:prstGeom>
          <a:noFill/>
        </p:spPr>
        <p:txBody>
          <a:bodyPr wrap="square" rtlCol="0">
            <a:spAutoFit/>
          </a:bodyPr>
          <a:lstStyle/>
          <a:p>
            <a:r>
              <a:rPr lang="en-US" sz="1600" kern="1200" dirty="0">
                <a:solidFill>
                  <a:schemeClr val="bg1"/>
                </a:solidFill>
                <a:latin typeface="+mn-lt"/>
                <a:ea typeface="+mn-ea"/>
                <a:cs typeface="+mn-cs"/>
              </a:rPr>
              <a:t>Open to all via in-person and virtual sessions held 4-12 times per year organization-wide or unit-based</a:t>
            </a:r>
          </a:p>
          <a:p>
            <a:endParaRPr lang="en-US" dirty="0"/>
          </a:p>
        </p:txBody>
      </p:sp>
      <p:pic>
        <p:nvPicPr>
          <p:cNvPr id="37" name="Picture 36">
            <a:extLst>
              <a:ext uri="{FF2B5EF4-FFF2-40B4-BE49-F238E27FC236}">
                <a16:creationId xmlns:a16="http://schemas.microsoft.com/office/drawing/2014/main" id="{55E2B79F-13A6-7E3C-886D-A2F6D0449B83}"/>
              </a:ext>
            </a:extLst>
          </p:cNvPr>
          <p:cNvPicPr>
            <a:picLocks noChangeAspect="1"/>
          </p:cNvPicPr>
          <p:nvPr/>
        </p:nvPicPr>
        <p:blipFill>
          <a:blip r:embed="rId3"/>
          <a:stretch>
            <a:fillRect/>
          </a:stretch>
        </p:blipFill>
        <p:spPr>
          <a:xfrm rot="10800000">
            <a:off x="2990005" y="4566228"/>
            <a:ext cx="255010" cy="191752"/>
          </a:xfrm>
          <a:prstGeom prst="rect">
            <a:avLst/>
          </a:prstGeom>
        </p:spPr>
      </p:pic>
      <p:sp>
        <p:nvSpPr>
          <p:cNvPr id="2" name="TextBox 1">
            <a:extLst>
              <a:ext uri="{FF2B5EF4-FFF2-40B4-BE49-F238E27FC236}">
                <a16:creationId xmlns:a16="http://schemas.microsoft.com/office/drawing/2014/main" id="{6E21F473-91C9-CE65-A326-770B78CA7BD7}"/>
              </a:ext>
            </a:extLst>
          </p:cNvPr>
          <p:cNvSpPr txBox="1"/>
          <p:nvPr/>
        </p:nvSpPr>
        <p:spPr>
          <a:xfrm>
            <a:off x="244367" y="4865048"/>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493997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57" hidden="1">
            <a:extLst>
              <a:ext uri="{FF2B5EF4-FFF2-40B4-BE49-F238E27FC236}">
                <a16:creationId xmlns:a16="http://schemas.microsoft.com/office/drawing/2014/main" id="{C7EC3EA7-A56E-0C94-A281-7AE5580DAFD5}"/>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329" imgH="329" progId="TCLayout.ActiveDocument.1">
                  <p:embed/>
                </p:oleObj>
              </mc:Choice>
              <mc:Fallback>
                <p:oleObj name="think-cell Slide" r:id="rId3" imgW="329" imgH="329" progId="TCLayout.ActiveDocument.1">
                  <p:embed/>
                  <p:pic>
                    <p:nvPicPr>
                      <p:cNvPr id="58" name="Object 57" hidden="1">
                        <a:extLst>
                          <a:ext uri="{FF2B5EF4-FFF2-40B4-BE49-F238E27FC236}">
                            <a16:creationId xmlns:a16="http://schemas.microsoft.com/office/drawing/2014/main" id="{C7EC3EA7-A56E-0C94-A281-7AE5580DAFD5}"/>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17E584D5-3F0D-9367-F6B9-D2BCDCF9146E}"/>
              </a:ext>
            </a:extLst>
          </p:cNvPr>
          <p:cNvPicPr>
            <a:picLocks noChangeAspect="1"/>
          </p:cNvPicPr>
          <p:nvPr/>
        </p:nvPicPr>
        <p:blipFill>
          <a:blip r:embed="rId5"/>
          <a:stretch>
            <a:fillRect/>
          </a:stretch>
        </p:blipFill>
        <p:spPr>
          <a:xfrm>
            <a:off x="2434730" y="791767"/>
            <a:ext cx="6517313" cy="4197265"/>
          </a:xfrm>
          <a:prstGeom prst="rect">
            <a:avLst/>
          </a:prstGeom>
        </p:spPr>
      </p:pic>
      <p:pic>
        <p:nvPicPr>
          <p:cNvPr id="5122" name="Picture 1">
            <a:extLst>
              <a:ext uri="{FF2B5EF4-FFF2-40B4-BE49-F238E27FC236}">
                <a16:creationId xmlns:a16="http://schemas.microsoft.com/office/drawing/2014/main" id="{6CC57C6F-FD31-965A-718C-C8208C609B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320" y="4425674"/>
            <a:ext cx="1569392" cy="64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30A42738-5331-056B-AFF0-4AD6CD3FD5F4}"/>
              </a:ext>
            </a:extLst>
          </p:cNvPr>
          <p:cNvPicPr>
            <a:picLocks noChangeAspect="1"/>
          </p:cNvPicPr>
          <p:nvPr/>
        </p:nvPicPr>
        <p:blipFill>
          <a:blip r:embed="rId7"/>
          <a:stretch>
            <a:fillRect/>
          </a:stretch>
        </p:blipFill>
        <p:spPr>
          <a:xfrm>
            <a:off x="190643" y="726243"/>
            <a:ext cx="1768745" cy="647102"/>
          </a:xfrm>
          <a:prstGeom prst="rect">
            <a:avLst/>
          </a:prstGeom>
        </p:spPr>
      </p:pic>
      <p:pic>
        <p:nvPicPr>
          <p:cNvPr id="16" name="Picture 15">
            <a:extLst>
              <a:ext uri="{FF2B5EF4-FFF2-40B4-BE49-F238E27FC236}">
                <a16:creationId xmlns:a16="http://schemas.microsoft.com/office/drawing/2014/main" id="{FEE4F6FB-EDA1-1195-7E07-D33849263D5C}"/>
              </a:ext>
            </a:extLst>
          </p:cNvPr>
          <p:cNvPicPr>
            <a:picLocks noChangeAspect="1"/>
          </p:cNvPicPr>
          <p:nvPr/>
        </p:nvPicPr>
        <p:blipFill>
          <a:blip r:embed="rId8"/>
          <a:stretch>
            <a:fillRect/>
          </a:stretch>
        </p:blipFill>
        <p:spPr>
          <a:xfrm>
            <a:off x="190642" y="2879703"/>
            <a:ext cx="1802369" cy="737687"/>
          </a:xfrm>
          <a:prstGeom prst="rect">
            <a:avLst/>
          </a:prstGeom>
        </p:spPr>
      </p:pic>
      <p:pic>
        <p:nvPicPr>
          <p:cNvPr id="18" name="Picture 17" descr="A close up of a sign&#10;&#10;Description automatically generated">
            <a:extLst>
              <a:ext uri="{FF2B5EF4-FFF2-40B4-BE49-F238E27FC236}">
                <a16:creationId xmlns:a16="http://schemas.microsoft.com/office/drawing/2014/main" id="{7114512D-15BE-9A00-1AC7-4FF6EA3A43DB}"/>
              </a:ext>
            </a:extLst>
          </p:cNvPr>
          <p:cNvPicPr>
            <a:picLocks noChangeAspect="1"/>
          </p:cNvPicPr>
          <p:nvPr/>
        </p:nvPicPr>
        <p:blipFill>
          <a:blip r:embed="rId9"/>
          <a:stretch>
            <a:fillRect/>
          </a:stretch>
        </p:blipFill>
        <p:spPr>
          <a:xfrm>
            <a:off x="139794" y="1406329"/>
            <a:ext cx="2005042" cy="509012"/>
          </a:xfrm>
          <a:prstGeom prst="rect">
            <a:avLst/>
          </a:prstGeom>
        </p:spPr>
      </p:pic>
      <p:pic>
        <p:nvPicPr>
          <p:cNvPr id="20" name="Picture 19" descr="A logo with text on it&#10;&#10;Description automatically generated">
            <a:extLst>
              <a:ext uri="{FF2B5EF4-FFF2-40B4-BE49-F238E27FC236}">
                <a16:creationId xmlns:a16="http://schemas.microsoft.com/office/drawing/2014/main" id="{6F0FD25B-BB6E-5019-27DC-513D455D5405}"/>
              </a:ext>
            </a:extLst>
          </p:cNvPr>
          <p:cNvPicPr>
            <a:picLocks noChangeAspect="1"/>
          </p:cNvPicPr>
          <p:nvPr/>
        </p:nvPicPr>
        <p:blipFill>
          <a:blip r:embed="rId10"/>
          <a:stretch>
            <a:fillRect/>
          </a:stretch>
        </p:blipFill>
        <p:spPr>
          <a:xfrm>
            <a:off x="0" y="3374157"/>
            <a:ext cx="2037532" cy="831717"/>
          </a:xfrm>
          <a:prstGeom prst="rect">
            <a:avLst/>
          </a:prstGeom>
        </p:spPr>
      </p:pic>
      <p:pic>
        <p:nvPicPr>
          <p:cNvPr id="22" name="Picture 21" descr="A red letter on a black background&#10;&#10;Description automatically generated">
            <a:extLst>
              <a:ext uri="{FF2B5EF4-FFF2-40B4-BE49-F238E27FC236}">
                <a16:creationId xmlns:a16="http://schemas.microsoft.com/office/drawing/2014/main" id="{9C808DCB-17A9-DCA1-B77A-860A3484BFB2}"/>
              </a:ext>
            </a:extLst>
          </p:cNvPr>
          <p:cNvPicPr>
            <a:picLocks noChangeAspect="1"/>
          </p:cNvPicPr>
          <p:nvPr/>
        </p:nvPicPr>
        <p:blipFill>
          <a:blip r:embed="rId11"/>
          <a:stretch>
            <a:fillRect/>
          </a:stretch>
        </p:blipFill>
        <p:spPr>
          <a:xfrm>
            <a:off x="190282" y="2469118"/>
            <a:ext cx="1904066" cy="370684"/>
          </a:xfrm>
          <a:prstGeom prst="rect">
            <a:avLst/>
          </a:prstGeom>
        </p:spPr>
      </p:pic>
      <p:pic>
        <p:nvPicPr>
          <p:cNvPr id="28" name="Picture 27" descr="A black background with red letters&#10;&#10;Description automatically generated">
            <a:extLst>
              <a:ext uri="{FF2B5EF4-FFF2-40B4-BE49-F238E27FC236}">
                <a16:creationId xmlns:a16="http://schemas.microsoft.com/office/drawing/2014/main" id="{3F63F891-93E2-2793-EDCA-BB824C0C9778}"/>
              </a:ext>
            </a:extLst>
          </p:cNvPr>
          <p:cNvPicPr>
            <a:picLocks noChangeAspect="1"/>
          </p:cNvPicPr>
          <p:nvPr/>
        </p:nvPicPr>
        <p:blipFill>
          <a:blip r:embed="rId12"/>
          <a:stretch>
            <a:fillRect/>
          </a:stretch>
        </p:blipFill>
        <p:spPr>
          <a:xfrm>
            <a:off x="239104" y="1945817"/>
            <a:ext cx="1574822" cy="499514"/>
          </a:xfrm>
          <a:prstGeom prst="rect">
            <a:avLst/>
          </a:prstGeom>
        </p:spPr>
      </p:pic>
      <p:sp>
        <p:nvSpPr>
          <p:cNvPr id="6" name="Title 1">
            <a:extLst>
              <a:ext uri="{FF2B5EF4-FFF2-40B4-BE49-F238E27FC236}">
                <a16:creationId xmlns:a16="http://schemas.microsoft.com/office/drawing/2014/main" id="{36CFCF29-9FEB-16D4-FC61-BA0B78C54F91}"/>
              </a:ext>
            </a:extLst>
          </p:cNvPr>
          <p:cNvSpPr>
            <a:spLocks noGrp="1"/>
          </p:cNvSpPr>
          <p:nvPr>
            <p:ph type="title"/>
          </p:nvPr>
        </p:nvSpPr>
        <p:spPr>
          <a:xfrm>
            <a:off x="290319" y="237990"/>
            <a:ext cx="8661723" cy="323165"/>
          </a:xfrm>
        </p:spPr>
        <p:txBody>
          <a:bodyPr vert="horz">
            <a:noAutofit/>
          </a:bodyPr>
          <a:lstStyle/>
          <a:p>
            <a:r>
              <a:rPr lang="en-US" sz="2800" dirty="0"/>
              <a:t>7 Employee Resource Groups thriving and 1 being formed</a:t>
            </a:r>
          </a:p>
        </p:txBody>
      </p:sp>
    </p:spTree>
    <p:extLst>
      <p:ext uri="{BB962C8B-B14F-4D97-AF65-F5344CB8AC3E}">
        <p14:creationId xmlns:p14="http://schemas.microsoft.com/office/powerpoint/2010/main" val="3774375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CF90B32-9B0D-4FE6-80FA-081877C8B387}"/>
              </a:ext>
            </a:extLst>
          </p:cNvPr>
          <p:cNvGrpSpPr/>
          <p:nvPr/>
        </p:nvGrpSpPr>
        <p:grpSpPr>
          <a:xfrm>
            <a:off x="687225" y="2682310"/>
            <a:ext cx="914297" cy="914297"/>
            <a:chOff x="2100608" y="1952739"/>
            <a:chExt cx="1219062" cy="1219062"/>
          </a:xfrm>
        </p:grpSpPr>
        <p:sp>
          <p:nvSpPr>
            <p:cNvPr id="12" name="Oval 11">
              <a:extLst>
                <a:ext uri="{FF2B5EF4-FFF2-40B4-BE49-F238E27FC236}">
                  <a16:creationId xmlns:a16="http://schemas.microsoft.com/office/drawing/2014/main" id="{C2F4A09F-0EAB-4EE7-89FD-3B0BD269CAC4}"/>
                </a:ext>
              </a:extLst>
            </p:cNvPr>
            <p:cNvSpPr/>
            <p:nvPr/>
          </p:nvSpPr>
          <p:spPr>
            <a:xfrm>
              <a:off x="2100608" y="1952739"/>
              <a:ext cx="1219062" cy="12190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19" name="Oval 18">
              <a:extLst>
                <a:ext uri="{FF2B5EF4-FFF2-40B4-BE49-F238E27FC236}">
                  <a16:creationId xmlns:a16="http://schemas.microsoft.com/office/drawing/2014/main" id="{518EB3E9-BD43-4946-900B-B1AC85AD7CED}"/>
                </a:ext>
              </a:extLst>
            </p:cNvPr>
            <p:cNvSpPr/>
            <p:nvPr/>
          </p:nvSpPr>
          <p:spPr>
            <a:xfrm>
              <a:off x="2167527" y="2019658"/>
              <a:ext cx="1085224" cy="108522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grpSp>
      <p:grpSp>
        <p:nvGrpSpPr>
          <p:cNvPr id="21" name="Group 20">
            <a:extLst>
              <a:ext uri="{FF2B5EF4-FFF2-40B4-BE49-F238E27FC236}">
                <a16:creationId xmlns:a16="http://schemas.microsoft.com/office/drawing/2014/main" id="{31F3FDC0-0BCB-43FF-A46A-434651CB6BCB}"/>
              </a:ext>
            </a:extLst>
          </p:cNvPr>
          <p:cNvGrpSpPr/>
          <p:nvPr/>
        </p:nvGrpSpPr>
        <p:grpSpPr>
          <a:xfrm>
            <a:off x="2076561" y="2682310"/>
            <a:ext cx="914297" cy="914297"/>
            <a:chOff x="2100608" y="1952739"/>
            <a:chExt cx="1219062" cy="1219062"/>
          </a:xfrm>
        </p:grpSpPr>
        <p:sp>
          <p:nvSpPr>
            <p:cNvPr id="22" name="Oval 21">
              <a:extLst>
                <a:ext uri="{FF2B5EF4-FFF2-40B4-BE49-F238E27FC236}">
                  <a16:creationId xmlns:a16="http://schemas.microsoft.com/office/drawing/2014/main" id="{EDC8D928-5EAC-4688-8A6E-0FC6950B1D24}"/>
                </a:ext>
              </a:extLst>
            </p:cNvPr>
            <p:cNvSpPr/>
            <p:nvPr/>
          </p:nvSpPr>
          <p:spPr>
            <a:xfrm>
              <a:off x="2100608" y="1952739"/>
              <a:ext cx="1219062" cy="12190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23" name="Oval 22">
              <a:extLst>
                <a:ext uri="{FF2B5EF4-FFF2-40B4-BE49-F238E27FC236}">
                  <a16:creationId xmlns:a16="http://schemas.microsoft.com/office/drawing/2014/main" id="{67877FD8-28F2-4D1A-9587-5165C7103AD6}"/>
                </a:ext>
              </a:extLst>
            </p:cNvPr>
            <p:cNvSpPr/>
            <p:nvPr/>
          </p:nvSpPr>
          <p:spPr>
            <a:xfrm>
              <a:off x="2167527" y="2019658"/>
              <a:ext cx="1085224" cy="108522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grpSp>
      <p:grpSp>
        <p:nvGrpSpPr>
          <p:cNvPr id="24" name="Group 23">
            <a:extLst>
              <a:ext uri="{FF2B5EF4-FFF2-40B4-BE49-F238E27FC236}">
                <a16:creationId xmlns:a16="http://schemas.microsoft.com/office/drawing/2014/main" id="{392E503F-B7F9-4292-B042-309D7BF5DE9E}"/>
              </a:ext>
            </a:extLst>
          </p:cNvPr>
          <p:cNvGrpSpPr/>
          <p:nvPr/>
        </p:nvGrpSpPr>
        <p:grpSpPr>
          <a:xfrm>
            <a:off x="3464706" y="2682310"/>
            <a:ext cx="914297" cy="914297"/>
            <a:chOff x="2100608" y="1952739"/>
            <a:chExt cx="1219062" cy="1219062"/>
          </a:xfrm>
        </p:grpSpPr>
        <p:sp>
          <p:nvSpPr>
            <p:cNvPr id="25" name="Oval 24">
              <a:extLst>
                <a:ext uri="{FF2B5EF4-FFF2-40B4-BE49-F238E27FC236}">
                  <a16:creationId xmlns:a16="http://schemas.microsoft.com/office/drawing/2014/main" id="{77E99AC1-C519-4285-A2EA-8049A9E0383B}"/>
                </a:ext>
              </a:extLst>
            </p:cNvPr>
            <p:cNvSpPr/>
            <p:nvPr/>
          </p:nvSpPr>
          <p:spPr>
            <a:xfrm>
              <a:off x="2100608" y="1952739"/>
              <a:ext cx="1219062" cy="12190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26" name="Oval 25">
              <a:extLst>
                <a:ext uri="{FF2B5EF4-FFF2-40B4-BE49-F238E27FC236}">
                  <a16:creationId xmlns:a16="http://schemas.microsoft.com/office/drawing/2014/main" id="{7AC86BA9-6B62-4D41-BF6E-119FEF9FEFC1}"/>
                </a:ext>
              </a:extLst>
            </p:cNvPr>
            <p:cNvSpPr/>
            <p:nvPr/>
          </p:nvSpPr>
          <p:spPr>
            <a:xfrm>
              <a:off x="2167527" y="2019658"/>
              <a:ext cx="1085224" cy="108522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grpSp>
      <p:grpSp>
        <p:nvGrpSpPr>
          <p:cNvPr id="27" name="Group 26">
            <a:extLst>
              <a:ext uri="{FF2B5EF4-FFF2-40B4-BE49-F238E27FC236}">
                <a16:creationId xmlns:a16="http://schemas.microsoft.com/office/drawing/2014/main" id="{BF8A5CD9-34C9-474F-990E-17332187FFB8}"/>
              </a:ext>
            </a:extLst>
          </p:cNvPr>
          <p:cNvGrpSpPr/>
          <p:nvPr/>
        </p:nvGrpSpPr>
        <p:grpSpPr>
          <a:xfrm>
            <a:off x="4855232" y="2682310"/>
            <a:ext cx="914297" cy="914297"/>
            <a:chOff x="2100608" y="1952739"/>
            <a:chExt cx="1219062" cy="1219062"/>
          </a:xfrm>
        </p:grpSpPr>
        <p:sp>
          <p:nvSpPr>
            <p:cNvPr id="28" name="Oval 27">
              <a:extLst>
                <a:ext uri="{FF2B5EF4-FFF2-40B4-BE49-F238E27FC236}">
                  <a16:creationId xmlns:a16="http://schemas.microsoft.com/office/drawing/2014/main" id="{2F0CCDFF-67B8-41EB-A185-44573B92ED1C}"/>
                </a:ext>
              </a:extLst>
            </p:cNvPr>
            <p:cNvSpPr/>
            <p:nvPr/>
          </p:nvSpPr>
          <p:spPr>
            <a:xfrm>
              <a:off x="2100608" y="1952739"/>
              <a:ext cx="1219062" cy="121906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29" name="Oval 28">
              <a:extLst>
                <a:ext uri="{FF2B5EF4-FFF2-40B4-BE49-F238E27FC236}">
                  <a16:creationId xmlns:a16="http://schemas.microsoft.com/office/drawing/2014/main" id="{5DC5AC4A-985D-4075-83F6-84D48ECA0BF4}"/>
                </a:ext>
              </a:extLst>
            </p:cNvPr>
            <p:cNvSpPr/>
            <p:nvPr/>
          </p:nvSpPr>
          <p:spPr>
            <a:xfrm>
              <a:off x="2167527" y="2019658"/>
              <a:ext cx="1085224" cy="108522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grpSp>
      <p:grpSp>
        <p:nvGrpSpPr>
          <p:cNvPr id="30" name="Group 29">
            <a:extLst>
              <a:ext uri="{FF2B5EF4-FFF2-40B4-BE49-F238E27FC236}">
                <a16:creationId xmlns:a16="http://schemas.microsoft.com/office/drawing/2014/main" id="{D5FA2CF7-22E2-44ED-876B-F9B6F372B9B1}"/>
              </a:ext>
            </a:extLst>
          </p:cNvPr>
          <p:cNvGrpSpPr/>
          <p:nvPr/>
        </p:nvGrpSpPr>
        <p:grpSpPr>
          <a:xfrm>
            <a:off x="6244568" y="2682310"/>
            <a:ext cx="914297" cy="914297"/>
            <a:chOff x="2100607" y="1952739"/>
            <a:chExt cx="1219062" cy="1219062"/>
          </a:xfrm>
        </p:grpSpPr>
        <p:sp>
          <p:nvSpPr>
            <p:cNvPr id="31" name="Oval 30">
              <a:extLst>
                <a:ext uri="{FF2B5EF4-FFF2-40B4-BE49-F238E27FC236}">
                  <a16:creationId xmlns:a16="http://schemas.microsoft.com/office/drawing/2014/main" id="{46FFB008-DE7D-43C5-A57F-B98A02735C73}"/>
                </a:ext>
              </a:extLst>
            </p:cNvPr>
            <p:cNvSpPr/>
            <p:nvPr/>
          </p:nvSpPr>
          <p:spPr>
            <a:xfrm>
              <a:off x="2100607" y="1952739"/>
              <a:ext cx="1219062" cy="12190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32" name="Oval 31">
              <a:extLst>
                <a:ext uri="{FF2B5EF4-FFF2-40B4-BE49-F238E27FC236}">
                  <a16:creationId xmlns:a16="http://schemas.microsoft.com/office/drawing/2014/main" id="{977B70BC-902E-4065-90E8-FA7438EA568F}"/>
                </a:ext>
              </a:extLst>
            </p:cNvPr>
            <p:cNvSpPr/>
            <p:nvPr/>
          </p:nvSpPr>
          <p:spPr>
            <a:xfrm>
              <a:off x="2167527" y="2019658"/>
              <a:ext cx="1085224" cy="108522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grpSp>
      <p:sp>
        <p:nvSpPr>
          <p:cNvPr id="49" name="TextBox 48">
            <a:extLst>
              <a:ext uri="{FF2B5EF4-FFF2-40B4-BE49-F238E27FC236}">
                <a16:creationId xmlns:a16="http://schemas.microsoft.com/office/drawing/2014/main" id="{C0DD98A8-D97B-4A50-A5D3-2D608AC47014}"/>
              </a:ext>
            </a:extLst>
          </p:cNvPr>
          <p:cNvSpPr txBox="1"/>
          <p:nvPr/>
        </p:nvSpPr>
        <p:spPr>
          <a:xfrm>
            <a:off x="570597" y="3665126"/>
            <a:ext cx="1145635" cy="492443"/>
          </a:xfrm>
          <a:prstGeom prst="rect">
            <a:avLst/>
          </a:prstGeom>
          <a:noFill/>
        </p:spPr>
        <p:txBody>
          <a:bodyPr wrap="none" lIns="0" tIns="0" rIns="0" bIns="0" rtlCol="0">
            <a:spAutoFit/>
          </a:bodyPr>
          <a:lstStyle/>
          <a:p>
            <a:pPr algn="ctr"/>
            <a:r>
              <a:rPr lang="en-IN" sz="1600" b="1" dirty="0">
                <a:solidFill>
                  <a:schemeClr val="tx1">
                    <a:lumMod val="50000"/>
                    <a:lumOff val="50000"/>
                  </a:schemeClr>
                </a:solidFill>
              </a:rPr>
              <a:t>Meeting-Free</a:t>
            </a:r>
            <a:br>
              <a:rPr lang="en-IN" sz="1600" b="1" dirty="0">
                <a:solidFill>
                  <a:schemeClr val="tx1">
                    <a:lumMod val="50000"/>
                    <a:lumOff val="50000"/>
                  </a:schemeClr>
                </a:solidFill>
              </a:rPr>
            </a:br>
            <a:r>
              <a:rPr lang="en-IN" sz="1600" b="1" dirty="0">
                <a:solidFill>
                  <a:schemeClr val="tx1">
                    <a:lumMod val="50000"/>
                    <a:lumOff val="50000"/>
                  </a:schemeClr>
                </a:solidFill>
              </a:rPr>
              <a:t>Fridays</a:t>
            </a:r>
          </a:p>
        </p:txBody>
      </p:sp>
      <p:sp>
        <p:nvSpPr>
          <p:cNvPr id="50" name="TextBox 49">
            <a:extLst>
              <a:ext uri="{FF2B5EF4-FFF2-40B4-BE49-F238E27FC236}">
                <a16:creationId xmlns:a16="http://schemas.microsoft.com/office/drawing/2014/main" id="{168CE624-19FE-4B98-A06D-88DE92C3A5C0}"/>
              </a:ext>
            </a:extLst>
          </p:cNvPr>
          <p:cNvSpPr txBox="1"/>
          <p:nvPr/>
        </p:nvSpPr>
        <p:spPr>
          <a:xfrm>
            <a:off x="2028378" y="3637623"/>
            <a:ext cx="1010661" cy="492443"/>
          </a:xfrm>
          <a:prstGeom prst="rect">
            <a:avLst/>
          </a:prstGeom>
          <a:noFill/>
        </p:spPr>
        <p:txBody>
          <a:bodyPr wrap="none" lIns="0" tIns="0" rIns="0" bIns="0" rtlCol="0">
            <a:spAutoFit/>
          </a:bodyPr>
          <a:lstStyle/>
          <a:p>
            <a:pPr algn="ctr"/>
            <a:r>
              <a:rPr lang="en-IN" sz="1600" b="1" dirty="0">
                <a:solidFill>
                  <a:schemeClr val="tx1">
                    <a:lumMod val="50000"/>
                    <a:lumOff val="50000"/>
                  </a:schemeClr>
                </a:solidFill>
              </a:rPr>
              <a:t>Employee</a:t>
            </a:r>
            <a:br>
              <a:rPr lang="en-IN" sz="1600" b="1" dirty="0">
                <a:solidFill>
                  <a:schemeClr val="tx1">
                    <a:lumMod val="50000"/>
                    <a:lumOff val="50000"/>
                  </a:schemeClr>
                </a:solidFill>
              </a:rPr>
            </a:br>
            <a:r>
              <a:rPr lang="en-IN" sz="1600" b="1" dirty="0">
                <a:solidFill>
                  <a:schemeClr val="tx1">
                    <a:lumMod val="50000"/>
                    <a:lumOff val="50000"/>
                  </a:schemeClr>
                </a:solidFill>
              </a:rPr>
              <a:t>Recognition</a:t>
            </a:r>
          </a:p>
        </p:txBody>
      </p:sp>
      <p:sp>
        <p:nvSpPr>
          <p:cNvPr id="51" name="TextBox 50">
            <a:extLst>
              <a:ext uri="{FF2B5EF4-FFF2-40B4-BE49-F238E27FC236}">
                <a16:creationId xmlns:a16="http://schemas.microsoft.com/office/drawing/2014/main" id="{D67D637F-AC41-42D1-850B-012C4A7907C7}"/>
              </a:ext>
            </a:extLst>
          </p:cNvPr>
          <p:cNvSpPr txBox="1"/>
          <p:nvPr/>
        </p:nvSpPr>
        <p:spPr>
          <a:xfrm>
            <a:off x="3362180" y="3646256"/>
            <a:ext cx="1138838" cy="492443"/>
          </a:xfrm>
          <a:prstGeom prst="rect">
            <a:avLst/>
          </a:prstGeom>
          <a:noFill/>
        </p:spPr>
        <p:txBody>
          <a:bodyPr wrap="none" lIns="0" tIns="0" rIns="0" bIns="0" rtlCol="0">
            <a:spAutoFit/>
          </a:bodyPr>
          <a:lstStyle/>
          <a:p>
            <a:pPr algn="ctr"/>
            <a:r>
              <a:rPr lang="en-IN" sz="1600" b="1" dirty="0">
                <a:solidFill>
                  <a:schemeClr val="tx1">
                    <a:lumMod val="50000"/>
                    <a:lumOff val="50000"/>
                  </a:schemeClr>
                </a:solidFill>
              </a:rPr>
              <a:t>Performance</a:t>
            </a:r>
            <a:br>
              <a:rPr lang="en-IN" sz="1600" b="1" dirty="0">
                <a:solidFill>
                  <a:schemeClr val="tx1">
                    <a:lumMod val="50000"/>
                    <a:lumOff val="50000"/>
                  </a:schemeClr>
                </a:solidFill>
              </a:rPr>
            </a:br>
            <a:r>
              <a:rPr lang="en-IN" sz="1600" b="1" dirty="0">
                <a:solidFill>
                  <a:schemeClr val="tx1">
                    <a:lumMod val="50000"/>
                    <a:lumOff val="50000"/>
                  </a:schemeClr>
                </a:solidFill>
              </a:rPr>
              <a:t>Management</a:t>
            </a:r>
          </a:p>
        </p:txBody>
      </p:sp>
      <p:sp>
        <p:nvSpPr>
          <p:cNvPr id="52" name="TextBox 51">
            <a:extLst>
              <a:ext uri="{FF2B5EF4-FFF2-40B4-BE49-F238E27FC236}">
                <a16:creationId xmlns:a16="http://schemas.microsoft.com/office/drawing/2014/main" id="{58C56D48-C3A2-488E-A026-26D71AADA7C2}"/>
              </a:ext>
            </a:extLst>
          </p:cNvPr>
          <p:cNvSpPr txBox="1"/>
          <p:nvPr/>
        </p:nvSpPr>
        <p:spPr>
          <a:xfrm>
            <a:off x="4702059" y="3665125"/>
            <a:ext cx="1411540" cy="492443"/>
          </a:xfrm>
          <a:prstGeom prst="rect">
            <a:avLst/>
          </a:prstGeom>
          <a:noFill/>
        </p:spPr>
        <p:txBody>
          <a:bodyPr wrap="none" lIns="0" tIns="0" rIns="0" bIns="0" rtlCol="0">
            <a:spAutoFit/>
          </a:bodyPr>
          <a:lstStyle/>
          <a:p>
            <a:pPr algn="ctr"/>
            <a:r>
              <a:rPr lang="en-IN" sz="1600" b="1" dirty="0">
                <a:solidFill>
                  <a:schemeClr val="tx1">
                    <a:lumMod val="50000"/>
                    <a:lumOff val="50000"/>
                  </a:schemeClr>
                </a:solidFill>
              </a:rPr>
              <a:t>Mental Health &amp;</a:t>
            </a:r>
            <a:br>
              <a:rPr lang="en-IN" sz="1600" b="1" dirty="0">
                <a:solidFill>
                  <a:schemeClr val="tx1">
                    <a:lumMod val="50000"/>
                    <a:lumOff val="50000"/>
                  </a:schemeClr>
                </a:solidFill>
              </a:rPr>
            </a:br>
            <a:r>
              <a:rPr lang="en-IN" sz="1600" b="1" dirty="0">
                <a:solidFill>
                  <a:schemeClr val="tx1">
                    <a:lumMod val="50000"/>
                    <a:lumOff val="50000"/>
                  </a:schemeClr>
                </a:solidFill>
              </a:rPr>
              <a:t>Wellness Office</a:t>
            </a:r>
          </a:p>
        </p:txBody>
      </p:sp>
      <p:sp>
        <p:nvSpPr>
          <p:cNvPr id="53" name="TextBox 52">
            <a:extLst>
              <a:ext uri="{FF2B5EF4-FFF2-40B4-BE49-F238E27FC236}">
                <a16:creationId xmlns:a16="http://schemas.microsoft.com/office/drawing/2014/main" id="{11C2AB30-5F9D-4A4D-9C6E-376E5C308291}"/>
              </a:ext>
            </a:extLst>
          </p:cNvPr>
          <p:cNvSpPr txBox="1"/>
          <p:nvPr/>
        </p:nvSpPr>
        <p:spPr>
          <a:xfrm>
            <a:off x="6346458" y="3662400"/>
            <a:ext cx="759823" cy="492443"/>
          </a:xfrm>
          <a:prstGeom prst="rect">
            <a:avLst/>
          </a:prstGeom>
          <a:noFill/>
        </p:spPr>
        <p:txBody>
          <a:bodyPr wrap="none" lIns="0" tIns="0" rIns="0" bIns="0" rtlCol="0">
            <a:spAutoFit/>
          </a:bodyPr>
          <a:lstStyle/>
          <a:p>
            <a:pPr algn="ctr"/>
            <a:r>
              <a:rPr lang="en-IN" sz="1600" b="1" dirty="0">
                <a:solidFill>
                  <a:schemeClr val="tx1">
                    <a:lumMod val="50000"/>
                    <a:lumOff val="50000"/>
                  </a:schemeClr>
                </a:solidFill>
              </a:rPr>
              <a:t>Keck</a:t>
            </a:r>
            <a:br>
              <a:rPr lang="en-IN" sz="1600" b="1" dirty="0">
                <a:solidFill>
                  <a:schemeClr val="tx1">
                    <a:lumMod val="50000"/>
                    <a:lumOff val="50000"/>
                  </a:schemeClr>
                </a:solidFill>
              </a:rPr>
            </a:br>
            <a:r>
              <a:rPr lang="en-IN" sz="1600" b="1" dirty="0">
                <a:solidFill>
                  <a:schemeClr val="tx1">
                    <a:lumMod val="50000"/>
                    <a:lumOff val="50000"/>
                  </a:schemeClr>
                </a:solidFill>
              </a:rPr>
              <a:t>Kindness</a:t>
            </a:r>
          </a:p>
        </p:txBody>
      </p:sp>
      <p:sp>
        <p:nvSpPr>
          <p:cNvPr id="54" name="Rectangle 53">
            <a:extLst>
              <a:ext uri="{FF2B5EF4-FFF2-40B4-BE49-F238E27FC236}">
                <a16:creationId xmlns:a16="http://schemas.microsoft.com/office/drawing/2014/main" id="{93F00D17-9C5C-4BF5-BA8C-DC29D6916B79}"/>
              </a:ext>
            </a:extLst>
          </p:cNvPr>
          <p:cNvSpPr/>
          <p:nvPr/>
        </p:nvSpPr>
        <p:spPr>
          <a:xfrm>
            <a:off x="1140215" y="4188348"/>
            <a:ext cx="5561503" cy="359228"/>
          </a:xfrm>
          <a:custGeom>
            <a:avLst/>
            <a:gdLst>
              <a:gd name="connsiteX0" fmla="*/ 0 w 7382849"/>
              <a:gd name="connsiteY0" fmla="*/ 0 h 478971"/>
              <a:gd name="connsiteX1" fmla="*/ 7382849 w 7382849"/>
              <a:gd name="connsiteY1" fmla="*/ 0 h 478971"/>
              <a:gd name="connsiteX2" fmla="*/ 7382849 w 7382849"/>
              <a:gd name="connsiteY2" fmla="*/ 478971 h 478971"/>
              <a:gd name="connsiteX3" fmla="*/ 0 w 7382849"/>
              <a:gd name="connsiteY3" fmla="*/ 478971 h 478971"/>
              <a:gd name="connsiteX4" fmla="*/ 0 w 7382849"/>
              <a:gd name="connsiteY4" fmla="*/ 0 h 478971"/>
              <a:gd name="connsiteX0" fmla="*/ 0 w 7382849"/>
              <a:gd name="connsiteY0" fmla="*/ 10885 h 489856"/>
              <a:gd name="connsiteX1" fmla="*/ 3722915 w 7382849"/>
              <a:gd name="connsiteY1" fmla="*/ 0 h 489856"/>
              <a:gd name="connsiteX2" fmla="*/ 7382849 w 7382849"/>
              <a:gd name="connsiteY2" fmla="*/ 10885 h 489856"/>
              <a:gd name="connsiteX3" fmla="*/ 7382849 w 7382849"/>
              <a:gd name="connsiteY3" fmla="*/ 489856 h 489856"/>
              <a:gd name="connsiteX4" fmla="*/ 0 w 7382849"/>
              <a:gd name="connsiteY4" fmla="*/ 489856 h 489856"/>
              <a:gd name="connsiteX5" fmla="*/ 0 w 7382849"/>
              <a:gd name="connsiteY5" fmla="*/ 10885 h 489856"/>
              <a:gd name="connsiteX0" fmla="*/ 3722915 w 7382849"/>
              <a:gd name="connsiteY0" fmla="*/ 0 h 489856"/>
              <a:gd name="connsiteX1" fmla="*/ 7382849 w 7382849"/>
              <a:gd name="connsiteY1" fmla="*/ 10885 h 489856"/>
              <a:gd name="connsiteX2" fmla="*/ 7382849 w 7382849"/>
              <a:gd name="connsiteY2" fmla="*/ 489856 h 489856"/>
              <a:gd name="connsiteX3" fmla="*/ 0 w 7382849"/>
              <a:gd name="connsiteY3" fmla="*/ 489856 h 489856"/>
              <a:gd name="connsiteX4" fmla="*/ 0 w 7382849"/>
              <a:gd name="connsiteY4" fmla="*/ 10885 h 489856"/>
              <a:gd name="connsiteX5" fmla="*/ 3814355 w 7382849"/>
              <a:gd name="connsiteY5" fmla="*/ 91440 h 489856"/>
              <a:gd name="connsiteX0" fmla="*/ 3722915 w 7382849"/>
              <a:gd name="connsiteY0" fmla="*/ 0 h 489856"/>
              <a:gd name="connsiteX1" fmla="*/ 7382849 w 7382849"/>
              <a:gd name="connsiteY1" fmla="*/ 10885 h 489856"/>
              <a:gd name="connsiteX2" fmla="*/ 7382849 w 7382849"/>
              <a:gd name="connsiteY2" fmla="*/ 489856 h 489856"/>
              <a:gd name="connsiteX3" fmla="*/ 0 w 7382849"/>
              <a:gd name="connsiteY3" fmla="*/ 489856 h 489856"/>
              <a:gd name="connsiteX4" fmla="*/ 0 w 7382849"/>
              <a:gd name="connsiteY4" fmla="*/ 10885 h 489856"/>
              <a:gd name="connsiteX0" fmla="*/ 7382849 w 7382849"/>
              <a:gd name="connsiteY0" fmla="*/ 0 h 478971"/>
              <a:gd name="connsiteX1" fmla="*/ 7382849 w 7382849"/>
              <a:gd name="connsiteY1" fmla="*/ 478971 h 478971"/>
              <a:gd name="connsiteX2" fmla="*/ 0 w 7382849"/>
              <a:gd name="connsiteY2" fmla="*/ 478971 h 478971"/>
              <a:gd name="connsiteX3" fmla="*/ 0 w 7382849"/>
              <a:gd name="connsiteY3" fmla="*/ 0 h 478971"/>
            </a:gdLst>
            <a:ahLst/>
            <a:cxnLst>
              <a:cxn ang="0">
                <a:pos x="connsiteX0" y="connsiteY0"/>
              </a:cxn>
              <a:cxn ang="0">
                <a:pos x="connsiteX1" y="connsiteY1"/>
              </a:cxn>
              <a:cxn ang="0">
                <a:pos x="connsiteX2" y="connsiteY2"/>
              </a:cxn>
              <a:cxn ang="0">
                <a:pos x="connsiteX3" y="connsiteY3"/>
              </a:cxn>
            </a:cxnLst>
            <a:rect l="l" t="t" r="r" b="b"/>
            <a:pathLst>
              <a:path w="7382849" h="478971">
                <a:moveTo>
                  <a:pt x="7382849" y="0"/>
                </a:moveTo>
                <a:lnTo>
                  <a:pt x="7382849" y="478971"/>
                </a:lnTo>
                <a:lnTo>
                  <a:pt x="0" y="478971"/>
                </a:lnTo>
                <a:lnTo>
                  <a:pt x="0" y="0"/>
                </a:lnTo>
              </a:path>
            </a:pathLst>
          </a:custGeom>
          <a:noFill/>
          <a:ln w="12700" cap="rnd">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cxnSp>
        <p:nvCxnSpPr>
          <p:cNvPr id="57" name="Straight Connector 56">
            <a:extLst>
              <a:ext uri="{FF2B5EF4-FFF2-40B4-BE49-F238E27FC236}">
                <a16:creationId xmlns:a16="http://schemas.microsoft.com/office/drawing/2014/main" id="{1858E330-5B2C-4B46-A876-5E044A5F72AF}"/>
              </a:ext>
            </a:extLst>
          </p:cNvPr>
          <p:cNvCxnSpPr>
            <a:cxnSpLocks/>
          </p:cNvCxnSpPr>
          <p:nvPr/>
        </p:nvCxnSpPr>
        <p:spPr>
          <a:xfrm>
            <a:off x="2533709" y="4179715"/>
            <a:ext cx="0" cy="363702"/>
          </a:xfrm>
          <a:prstGeom prst="line">
            <a:avLst/>
          </a:prstGeom>
          <a:ln w="127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5CF0393-0820-42AC-8BF4-86C7CE1B1A86}"/>
              </a:ext>
            </a:extLst>
          </p:cNvPr>
          <p:cNvCxnSpPr>
            <a:cxnSpLocks/>
            <a:endCxn id="62" idx="4"/>
          </p:cNvCxnSpPr>
          <p:nvPr/>
        </p:nvCxnSpPr>
        <p:spPr>
          <a:xfrm>
            <a:off x="3921855" y="4179715"/>
            <a:ext cx="0" cy="421201"/>
          </a:xfrm>
          <a:prstGeom prst="line">
            <a:avLst/>
          </a:prstGeom>
          <a:ln w="127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679CE77-D5E9-4802-9818-CB35D714437D}"/>
              </a:ext>
            </a:extLst>
          </p:cNvPr>
          <p:cNvCxnSpPr>
            <a:cxnSpLocks/>
          </p:cNvCxnSpPr>
          <p:nvPr/>
        </p:nvCxnSpPr>
        <p:spPr>
          <a:xfrm>
            <a:off x="5312380" y="4179715"/>
            <a:ext cx="0" cy="363702"/>
          </a:xfrm>
          <a:prstGeom prst="line">
            <a:avLst/>
          </a:prstGeom>
          <a:ln w="127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CA8AF4C9-6437-4CE5-84C6-483DE5B4BEB8}"/>
              </a:ext>
            </a:extLst>
          </p:cNvPr>
          <p:cNvSpPr/>
          <p:nvPr/>
        </p:nvSpPr>
        <p:spPr>
          <a:xfrm>
            <a:off x="3859584" y="4476375"/>
            <a:ext cx="124541" cy="124541"/>
          </a:xfrm>
          <a:prstGeom prst="ellipse">
            <a:avLst/>
          </a:prstGeom>
          <a:solidFill>
            <a:schemeClr val="accent3"/>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63" name="Oval 62">
            <a:extLst>
              <a:ext uri="{FF2B5EF4-FFF2-40B4-BE49-F238E27FC236}">
                <a16:creationId xmlns:a16="http://schemas.microsoft.com/office/drawing/2014/main" id="{CD92EDC2-7A37-4264-9ED1-4B938050CAE7}"/>
              </a:ext>
            </a:extLst>
          </p:cNvPr>
          <p:cNvSpPr/>
          <p:nvPr/>
        </p:nvSpPr>
        <p:spPr>
          <a:xfrm>
            <a:off x="2471439" y="4476375"/>
            <a:ext cx="124541" cy="124541"/>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64" name="Oval 63">
            <a:extLst>
              <a:ext uri="{FF2B5EF4-FFF2-40B4-BE49-F238E27FC236}">
                <a16:creationId xmlns:a16="http://schemas.microsoft.com/office/drawing/2014/main" id="{74E8D5B9-66E8-40D7-8DA1-BE286281BC54}"/>
              </a:ext>
            </a:extLst>
          </p:cNvPr>
          <p:cNvSpPr/>
          <p:nvPr/>
        </p:nvSpPr>
        <p:spPr>
          <a:xfrm>
            <a:off x="1082101" y="4476375"/>
            <a:ext cx="124541" cy="124541"/>
          </a:xfrm>
          <a:prstGeom prst="ellipse">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65" name="Oval 64">
            <a:extLst>
              <a:ext uri="{FF2B5EF4-FFF2-40B4-BE49-F238E27FC236}">
                <a16:creationId xmlns:a16="http://schemas.microsoft.com/office/drawing/2014/main" id="{5CFB3A02-8662-48CB-9ECD-9C746E38EA58}"/>
              </a:ext>
            </a:extLst>
          </p:cNvPr>
          <p:cNvSpPr/>
          <p:nvPr/>
        </p:nvSpPr>
        <p:spPr>
          <a:xfrm>
            <a:off x="5250110" y="4476375"/>
            <a:ext cx="124541" cy="124541"/>
          </a:xfrm>
          <a:prstGeom prst="ellipse">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66" name="Oval 65">
            <a:extLst>
              <a:ext uri="{FF2B5EF4-FFF2-40B4-BE49-F238E27FC236}">
                <a16:creationId xmlns:a16="http://schemas.microsoft.com/office/drawing/2014/main" id="{7591F58F-78C1-4F24-84E6-CD23611AE7E5}"/>
              </a:ext>
            </a:extLst>
          </p:cNvPr>
          <p:cNvSpPr/>
          <p:nvPr/>
        </p:nvSpPr>
        <p:spPr>
          <a:xfrm>
            <a:off x="6639447" y="4476375"/>
            <a:ext cx="124541" cy="124541"/>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grpSp>
        <p:nvGrpSpPr>
          <p:cNvPr id="5" name="Group 4">
            <a:extLst>
              <a:ext uri="{FF2B5EF4-FFF2-40B4-BE49-F238E27FC236}">
                <a16:creationId xmlns:a16="http://schemas.microsoft.com/office/drawing/2014/main" id="{D3CAE8C2-7B49-2BD3-56BB-6F30145A146D}"/>
              </a:ext>
            </a:extLst>
          </p:cNvPr>
          <p:cNvGrpSpPr/>
          <p:nvPr/>
        </p:nvGrpSpPr>
        <p:grpSpPr>
          <a:xfrm>
            <a:off x="1324636" y="787034"/>
            <a:ext cx="6517827" cy="1838508"/>
            <a:chOff x="3816350" y="4054240"/>
            <a:chExt cx="4552951" cy="2138808"/>
          </a:xfrm>
        </p:grpSpPr>
        <p:sp>
          <p:nvSpPr>
            <p:cNvPr id="6" name="Rectangle: Rounded Corners 46">
              <a:extLst>
                <a:ext uri="{FF2B5EF4-FFF2-40B4-BE49-F238E27FC236}">
                  <a16:creationId xmlns:a16="http://schemas.microsoft.com/office/drawing/2014/main" id="{AC998EBC-C3D2-8BB9-1DDD-C40A461AE652}"/>
                </a:ext>
              </a:extLst>
            </p:cNvPr>
            <p:cNvSpPr/>
            <p:nvPr/>
          </p:nvSpPr>
          <p:spPr>
            <a:xfrm>
              <a:off x="6041158" y="4054240"/>
              <a:ext cx="72304" cy="439614"/>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7" name="Freeform 12">
              <a:extLst>
                <a:ext uri="{FF2B5EF4-FFF2-40B4-BE49-F238E27FC236}">
                  <a16:creationId xmlns:a16="http://schemas.microsoft.com/office/drawing/2014/main" id="{77F37D51-CA13-24F0-B4BF-1671E9FBE3DB}"/>
                </a:ext>
              </a:extLst>
            </p:cNvPr>
            <p:cNvSpPr>
              <a:spLocks/>
            </p:cNvSpPr>
            <p:nvPr/>
          </p:nvSpPr>
          <p:spPr bwMode="auto">
            <a:xfrm>
              <a:off x="3816350" y="4199509"/>
              <a:ext cx="4552950" cy="1797051"/>
            </a:xfrm>
            <a:custGeom>
              <a:avLst/>
              <a:gdLst>
                <a:gd name="T0" fmla="*/ 0 w 1207"/>
                <a:gd name="T1" fmla="*/ 426 h 474"/>
                <a:gd name="T2" fmla="*/ 305 w 1207"/>
                <a:gd name="T3" fmla="*/ 474 h 474"/>
                <a:gd name="T4" fmla="*/ 899 w 1207"/>
                <a:gd name="T5" fmla="*/ 474 h 474"/>
                <a:gd name="T6" fmla="*/ 1207 w 1207"/>
                <a:gd name="T7" fmla="*/ 426 h 474"/>
                <a:gd name="T8" fmla="*/ 598 w 1207"/>
                <a:gd name="T9" fmla="*/ 30 h 474"/>
                <a:gd name="T10" fmla="*/ 0 w 1207"/>
                <a:gd name="T11" fmla="*/ 426 h 474"/>
              </a:gdLst>
              <a:ahLst/>
              <a:cxnLst>
                <a:cxn ang="0">
                  <a:pos x="T0" y="T1"/>
                </a:cxn>
                <a:cxn ang="0">
                  <a:pos x="T2" y="T3"/>
                </a:cxn>
                <a:cxn ang="0">
                  <a:pos x="T4" y="T5"/>
                </a:cxn>
                <a:cxn ang="0">
                  <a:pos x="T6" y="T7"/>
                </a:cxn>
                <a:cxn ang="0">
                  <a:pos x="T8" y="T9"/>
                </a:cxn>
                <a:cxn ang="0">
                  <a:pos x="T10" y="T11"/>
                </a:cxn>
              </a:cxnLst>
              <a:rect l="0" t="0" r="r" b="b"/>
              <a:pathLst>
                <a:path w="1207" h="474">
                  <a:moveTo>
                    <a:pt x="0" y="426"/>
                  </a:moveTo>
                  <a:cubicBezTo>
                    <a:pt x="0" y="426"/>
                    <a:pt x="148" y="396"/>
                    <a:pt x="305" y="474"/>
                  </a:cubicBezTo>
                  <a:cubicBezTo>
                    <a:pt x="305" y="474"/>
                    <a:pt x="560" y="398"/>
                    <a:pt x="899" y="474"/>
                  </a:cubicBezTo>
                  <a:cubicBezTo>
                    <a:pt x="899" y="474"/>
                    <a:pt x="982" y="402"/>
                    <a:pt x="1207" y="426"/>
                  </a:cubicBezTo>
                  <a:cubicBezTo>
                    <a:pt x="1207" y="426"/>
                    <a:pt x="988" y="36"/>
                    <a:pt x="598" y="30"/>
                  </a:cubicBezTo>
                  <a:cubicBezTo>
                    <a:pt x="598" y="30"/>
                    <a:pt x="218" y="0"/>
                    <a:pt x="0" y="426"/>
                  </a:cubicBezTo>
                  <a:close/>
                </a:path>
              </a:pathLst>
            </a:custGeom>
            <a:solidFill>
              <a:schemeClr val="bg1">
                <a:lumMod val="6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IN" sz="1013"/>
            </a:p>
          </p:txBody>
        </p:sp>
        <p:sp>
          <p:nvSpPr>
            <p:cNvPr id="8" name="Rectangle: Rounded Corners 47">
              <a:extLst>
                <a:ext uri="{FF2B5EF4-FFF2-40B4-BE49-F238E27FC236}">
                  <a16:creationId xmlns:a16="http://schemas.microsoft.com/office/drawing/2014/main" id="{D103050B-A0ED-1B51-0080-967F7C6DE3A2}"/>
                </a:ext>
              </a:extLst>
            </p:cNvPr>
            <p:cNvSpPr/>
            <p:nvPr/>
          </p:nvSpPr>
          <p:spPr>
            <a:xfrm>
              <a:off x="6041158" y="5024152"/>
              <a:ext cx="72304" cy="1168896"/>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9" name="Freeform 13">
              <a:extLst>
                <a:ext uri="{FF2B5EF4-FFF2-40B4-BE49-F238E27FC236}">
                  <a16:creationId xmlns:a16="http://schemas.microsoft.com/office/drawing/2014/main" id="{A2825F4C-EA6A-7B55-142F-89CF112F0C52}"/>
                </a:ext>
              </a:extLst>
            </p:cNvPr>
            <p:cNvSpPr>
              <a:spLocks/>
            </p:cNvSpPr>
            <p:nvPr/>
          </p:nvSpPr>
          <p:spPr bwMode="auto">
            <a:xfrm>
              <a:off x="3816350" y="4313810"/>
              <a:ext cx="2255838" cy="1500188"/>
            </a:xfrm>
            <a:custGeom>
              <a:avLst/>
              <a:gdLst>
                <a:gd name="T0" fmla="*/ 598 w 598"/>
                <a:gd name="T1" fmla="*/ 0 h 396"/>
                <a:gd name="T2" fmla="*/ 0 w 598"/>
                <a:gd name="T3" fmla="*/ 396 h 396"/>
                <a:gd name="T4" fmla="*/ 301 w 598"/>
                <a:gd name="T5" fmla="*/ 375 h 396"/>
                <a:gd name="T6" fmla="*/ 400 w 598"/>
                <a:gd name="T7" fmla="*/ 124 h 396"/>
                <a:gd name="T8" fmla="*/ 598 w 598"/>
                <a:gd name="T9" fmla="*/ 0 h 396"/>
              </a:gdLst>
              <a:ahLst/>
              <a:cxnLst>
                <a:cxn ang="0">
                  <a:pos x="T0" y="T1"/>
                </a:cxn>
                <a:cxn ang="0">
                  <a:pos x="T2" y="T3"/>
                </a:cxn>
                <a:cxn ang="0">
                  <a:pos x="T4" y="T5"/>
                </a:cxn>
                <a:cxn ang="0">
                  <a:pos x="T6" y="T7"/>
                </a:cxn>
                <a:cxn ang="0">
                  <a:pos x="T8" y="T9"/>
                </a:cxn>
              </a:cxnLst>
              <a:rect l="0" t="0" r="r" b="b"/>
              <a:pathLst>
                <a:path w="598" h="396">
                  <a:moveTo>
                    <a:pt x="598" y="0"/>
                  </a:moveTo>
                  <a:cubicBezTo>
                    <a:pt x="132" y="2"/>
                    <a:pt x="0" y="396"/>
                    <a:pt x="0" y="396"/>
                  </a:cubicBezTo>
                  <a:cubicBezTo>
                    <a:pt x="112" y="308"/>
                    <a:pt x="289" y="371"/>
                    <a:pt x="301" y="375"/>
                  </a:cubicBezTo>
                  <a:cubicBezTo>
                    <a:pt x="315" y="297"/>
                    <a:pt x="344" y="206"/>
                    <a:pt x="400" y="124"/>
                  </a:cubicBezTo>
                  <a:cubicBezTo>
                    <a:pt x="471" y="21"/>
                    <a:pt x="565" y="3"/>
                    <a:pt x="598" y="0"/>
                  </a:cubicBez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IN" sz="1013"/>
            </a:p>
          </p:txBody>
        </p:sp>
        <p:sp>
          <p:nvSpPr>
            <p:cNvPr id="10" name="Freeform 14">
              <a:extLst>
                <a:ext uri="{FF2B5EF4-FFF2-40B4-BE49-F238E27FC236}">
                  <a16:creationId xmlns:a16="http://schemas.microsoft.com/office/drawing/2014/main" id="{8DF27C0E-BBAC-D5C5-586D-5BD961255D0E}"/>
                </a:ext>
              </a:extLst>
            </p:cNvPr>
            <p:cNvSpPr>
              <a:spLocks/>
            </p:cNvSpPr>
            <p:nvPr/>
          </p:nvSpPr>
          <p:spPr bwMode="auto">
            <a:xfrm>
              <a:off x="6113463" y="4313810"/>
              <a:ext cx="2255838" cy="1500188"/>
            </a:xfrm>
            <a:custGeom>
              <a:avLst/>
              <a:gdLst>
                <a:gd name="T0" fmla="*/ 598 w 598"/>
                <a:gd name="T1" fmla="*/ 396 h 396"/>
                <a:gd name="T2" fmla="*/ 0 w 598"/>
                <a:gd name="T3" fmla="*/ 0 h 396"/>
                <a:gd name="T4" fmla="*/ 197 w 598"/>
                <a:gd name="T5" fmla="*/ 124 h 396"/>
                <a:gd name="T6" fmla="*/ 297 w 598"/>
                <a:gd name="T7" fmla="*/ 377 h 396"/>
                <a:gd name="T8" fmla="*/ 298 w 598"/>
                <a:gd name="T9" fmla="*/ 377 h 396"/>
                <a:gd name="T10" fmla="*/ 598 w 598"/>
                <a:gd name="T11" fmla="*/ 396 h 396"/>
              </a:gdLst>
              <a:ahLst/>
              <a:cxnLst>
                <a:cxn ang="0">
                  <a:pos x="T0" y="T1"/>
                </a:cxn>
                <a:cxn ang="0">
                  <a:pos x="T2" y="T3"/>
                </a:cxn>
                <a:cxn ang="0">
                  <a:pos x="T4" y="T5"/>
                </a:cxn>
                <a:cxn ang="0">
                  <a:pos x="T6" y="T7"/>
                </a:cxn>
                <a:cxn ang="0">
                  <a:pos x="T8" y="T9"/>
                </a:cxn>
                <a:cxn ang="0">
                  <a:pos x="T10" y="T11"/>
                </a:cxn>
              </a:cxnLst>
              <a:rect l="0" t="0" r="r" b="b"/>
              <a:pathLst>
                <a:path w="598" h="396">
                  <a:moveTo>
                    <a:pt x="598" y="396"/>
                  </a:moveTo>
                  <a:cubicBezTo>
                    <a:pt x="598" y="396"/>
                    <a:pt x="480" y="4"/>
                    <a:pt x="0" y="0"/>
                  </a:cubicBezTo>
                  <a:cubicBezTo>
                    <a:pt x="33" y="3"/>
                    <a:pt x="127" y="22"/>
                    <a:pt x="197" y="124"/>
                  </a:cubicBezTo>
                  <a:cubicBezTo>
                    <a:pt x="254" y="206"/>
                    <a:pt x="283" y="298"/>
                    <a:pt x="297" y="377"/>
                  </a:cubicBezTo>
                  <a:cubicBezTo>
                    <a:pt x="298" y="377"/>
                    <a:pt x="298" y="377"/>
                    <a:pt x="298" y="377"/>
                  </a:cubicBezTo>
                  <a:cubicBezTo>
                    <a:pt x="491" y="309"/>
                    <a:pt x="598" y="396"/>
                    <a:pt x="598" y="396"/>
                  </a:cubicBez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IN" sz="1013"/>
            </a:p>
          </p:txBody>
        </p:sp>
        <p:sp>
          <p:nvSpPr>
            <p:cNvPr id="11" name="Freeform 15">
              <a:extLst>
                <a:ext uri="{FF2B5EF4-FFF2-40B4-BE49-F238E27FC236}">
                  <a16:creationId xmlns:a16="http://schemas.microsoft.com/office/drawing/2014/main" id="{981DA498-F7A0-CF8F-C945-4905EF9D7C06}"/>
                </a:ext>
              </a:extLst>
            </p:cNvPr>
            <p:cNvSpPr>
              <a:spLocks/>
            </p:cNvSpPr>
            <p:nvPr/>
          </p:nvSpPr>
          <p:spPr bwMode="auto">
            <a:xfrm>
              <a:off x="4943475" y="4313810"/>
              <a:ext cx="2293938" cy="1428750"/>
            </a:xfrm>
            <a:custGeom>
              <a:avLst/>
              <a:gdLst>
                <a:gd name="T0" fmla="*/ 308 w 608"/>
                <a:gd name="T1" fmla="*/ 0 h 377"/>
                <a:gd name="T2" fmla="*/ 300 w 608"/>
                <a:gd name="T3" fmla="*/ 0 h 377"/>
                <a:gd name="T4" fmla="*/ 297 w 608"/>
                <a:gd name="T5" fmla="*/ 0 h 377"/>
                <a:gd name="T6" fmla="*/ 99 w 608"/>
                <a:gd name="T7" fmla="*/ 124 h 377"/>
                <a:gd name="T8" fmla="*/ 0 w 608"/>
                <a:gd name="T9" fmla="*/ 375 h 377"/>
                <a:gd name="T10" fmla="*/ 1 w 608"/>
                <a:gd name="T11" fmla="*/ 376 h 377"/>
                <a:gd name="T12" fmla="*/ 608 w 608"/>
                <a:gd name="T13" fmla="*/ 377 h 377"/>
                <a:gd name="T14" fmla="*/ 509 w 608"/>
                <a:gd name="T15" fmla="*/ 123 h 377"/>
                <a:gd name="T16" fmla="*/ 308 w 608"/>
                <a:gd name="T17"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8" h="377">
                  <a:moveTo>
                    <a:pt x="308" y="0"/>
                  </a:moveTo>
                  <a:cubicBezTo>
                    <a:pt x="306" y="0"/>
                    <a:pt x="303" y="0"/>
                    <a:pt x="300" y="0"/>
                  </a:cubicBezTo>
                  <a:cubicBezTo>
                    <a:pt x="299" y="0"/>
                    <a:pt x="298" y="0"/>
                    <a:pt x="297" y="0"/>
                  </a:cubicBezTo>
                  <a:cubicBezTo>
                    <a:pt x="264" y="3"/>
                    <a:pt x="170" y="21"/>
                    <a:pt x="99" y="124"/>
                  </a:cubicBezTo>
                  <a:cubicBezTo>
                    <a:pt x="43" y="206"/>
                    <a:pt x="14" y="297"/>
                    <a:pt x="0" y="375"/>
                  </a:cubicBezTo>
                  <a:cubicBezTo>
                    <a:pt x="0" y="376"/>
                    <a:pt x="1" y="376"/>
                    <a:pt x="1" y="376"/>
                  </a:cubicBezTo>
                  <a:cubicBezTo>
                    <a:pt x="287" y="275"/>
                    <a:pt x="588" y="370"/>
                    <a:pt x="608" y="377"/>
                  </a:cubicBezTo>
                  <a:cubicBezTo>
                    <a:pt x="594" y="298"/>
                    <a:pt x="568" y="208"/>
                    <a:pt x="509" y="123"/>
                  </a:cubicBezTo>
                  <a:cubicBezTo>
                    <a:pt x="438" y="21"/>
                    <a:pt x="341" y="3"/>
                    <a:pt x="308" y="0"/>
                  </a:cubicBezTo>
                  <a:close/>
                </a:path>
              </a:pathLst>
            </a:custGeom>
            <a:solidFill>
              <a:schemeClr val="bg1">
                <a:lumMod val="7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IN" sz="1013"/>
            </a:p>
          </p:txBody>
        </p:sp>
        <p:sp>
          <p:nvSpPr>
            <p:cNvPr id="13" name="TextBox 12">
              <a:extLst>
                <a:ext uri="{FF2B5EF4-FFF2-40B4-BE49-F238E27FC236}">
                  <a16:creationId xmlns:a16="http://schemas.microsoft.com/office/drawing/2014/main" id="{14336131-A2E3-8B08-F87A-0B8274C09156}"/>
                </a:ext>
              </a:extLst>
            </p:cNvPr>
            <p:cNvSpPr txBox="1"/>
            <p:nvPr/>
          </p:nvSpPr>
          <p:spPr>
            <a:xfrm>
              <a:off x="4560410" y="4835631"/>
              <a:ext cx="432049" cy="485913"/>
            </a:xfrm>
            <a:prstGeom prst="rect">
              <a:avLst/>
            </a:prstGeom>
            <a:noFill/>
          </p:spPr>
          <p:txBody>
            <a:bodyPr wrap="square" lIns="0" tIns="0" rIns="0" bIns="0" rtlCol="0" anchor="ctr">
              <a:spAutoFit/>
            </a:bodyPr>
            <a:lstStyle/>
            <a:p>
              <a:pPr algn="ctr"/>
              <a:endParaRPr lang="en-IN" sz="3000" b="1" dirty="0">
                <a:solidFill>
                  <a:schemeClr val="accent5">
                    <a:lumMod val="50000"/>
                  </a:schemeClr>
                </a:solidFill>
              </a:endParaRPr>
            </a:p>
          </p:txBody>
        </p:sp>
        <p:sp>
          <p:nvSpPr>
            <p:cNvPr id="14" name="TextBox 13">
              <a:extLst>
                <a:ext uri="{FF2B5EF4-FFF2-40B4-BE49-F238E27FC236}">
                  <a16:creationId xmlns:a16="http://schemas.microsoft.com/office/drawing/2014/main" id="{E2A557FA-D6C5-7759-7D87-B40FE36AE60F}"/>
                </a:ext>
              </a:extLst>
            </p:cNvPr>
            <p:cNvSpPr txBox="1"/>
            <p:nvPr/>
          </p:nvSpPr>
          <p:spPr>
            <a:xfrm>
              <a:off x="5868948" y="4835631"/>
              <a:ext cx="432049" cy="485913"/>
            </a:xfrm>
            <a:prstGeom prst="rect">
              <a:avLst/>
            </a:prstGeom>
            <a:noFill/>
          </p:spPr>
          <p:txBody>
            <a:bodyPr wrap="square" lIns="0" tIns="0" rIns="0" bIns="0" rtlCol="0" anchor="ctr">
              <a:spAutoFit/>
            </a:bodyPr>
            <a:lstStyle/>
            <a:p>
              <a:pPr algn="ctr"/>
              <a:endParaRPr lang="en-IN" sz="3000" b="1" dirty="0">
                <a:solidFill>
                  <a:schemeClr val="accent5">
                    <a:lumMod val="50000"/>
                  </a:schemeClr>
                </a:solidFill>
              </a:endParaRPr>
            </a:p>
          </p:txBody>
        </p:sp>
      </p:grpSp>
      <p:sp>
        <p:nvSpPr>
          <p:cNvPr id="16" name="TextBox 15">
            <a:extLst>
              <a:ext uri="{FF2B5EF4-FFF2-40B4-BE49-F238E27FC236}">
                <a16:creationId xmlns:a16="http://schemas.microsoft.com/office/drawing/2014/main" id="{68DC70E8-0566-7C64-EB3E-0341F3371576}"/>
              </a:ext>
            </a:extLst>
          </p:cNvPr>
          <p:cNvSpPr txBox="1"/>
          <p:nvPr/>
        </p:nvSpPr>
        <p:spPr>
          <a:xfrm>
            <a:off x="3651893" y="1407595"/>
            <a:ext cx="2900987" cy="523220"/>
          </a:xfrm>
          <a:prstGeom prst="rect">
            <a:avLst/>
          </a:prstGeom>
          <a:noFill/>
        </p:spPr>
        <p:txBody>
          <a:bodyPr wrap="square" rtlCol="0">
            <a:spAutoFit/>
          </a:bodyPr>
          <a:lstStyle/>
          <a:p>
            <a:r>
              <a:rPr lang="en-US" sz="2800" dirty="0">
                <a:solidFill>
                  <a:schemeClr val="bg1"/>
                </a:solidFill>
              </a:rPr>
              <a:t>Compassion</a:t>
            </a:r>
          </a:p>
        </p:txBody>
      </p:sp>
      <p:grpSp>
        <p:nvGrpSpPr>
          <p:cNvPr id="18" name="Group 17">
            <a:extLst>
              <a:ext uri="{FF2B5EF4-FFF2-40B4-BE49-F238E27FC236}">
                <a16:creationId xmlns:a16="http://schemas.microsoft.com/office/drawing/2014/main" id="{DA2BCB48-F7A5-3CCB-6100-D3302A5AA168}"/>
              </a:ext>
            </a:extLst>
          </p:cNvPr>
          <p:cNvGrpSpPr/>
          <p:nvPr/>
        </p:nvGrpSpPr>
        <p:grpSpPr>
          <a:xfrm>
            <a:off x="7525251" y="2683528"/>
            <a:ext cx="914297" cy="914297"/>
            <a:chOff x="2100608" y="1952739"/>
            <a:chExt cx="1219062" cy="1219062"/>
          </a:xfrm>
          <a:solidFill>
            <a:schemeClr val="bg2"/>
          </a:solidFill>
        </p:grpSpPr>
        <p:sp>
          <p:nvSpPr>
            <p:cNvPr id="33" name="Oval 32">
              <a:extLst>
                <a:ext uri="{FF2B5EF4-FFF2-40B4-BE49-F238E27FC236}">
                  <a16:creationId xmlns:a16="http://schemas.microsoft.com/office/drawing/2014/main" id="{076F581E-F893-1C45-81A4-D659F584FD54}"/>
                </a:ext>
              </a:extLst>
            </p:cNvPr>
            <p:cNvSpPr/>
            <p:nvPr/>
          </p:nvSpPr>
          <p:spPr>
            <a:xfrm>
              <a:off x="2100608" y="1952739"/>
              <a:ext cx="1219062" cy="12190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34" name="Oval 33">
              <a:extLst>
                <a:ext uri="{FF2B5EF4-FFF2-40B4-BE49-F238E27FC236}">
                  <a16:creationId xmlns:a16="http://schemas.microsoft.com/office/drawing/2014/main" id="{9BC4AD63-EE87-8852-CC56-A8C4850E173B}"/>
                </a:ext>
              </a:extLst>
            </p:cNvPr>
            <p:cNvSpPr/>
            <p:nvPr/>
          </p:nvSpPr>
          <p:spPr>
            <a:xfrm>
              <a:off x="2167527" y="2019658"/>
              <a:ext cx="1085223" cy="1085223"/>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grpSp>
      <p:sp>
        <p:nvSpPr>
          <p:cNvPr id="35" name="TextBox 34">
            <a:extLst>
              <a:ext uri="{FF2B5EF4-FFF2-40B4-BE49-F238E27FC236}">
                <a16:creationId xmlns:a16="http://schemas.microsoft.com/office/drawing/2014/main" id="{5591D9B3-402F-C8EE-8392-425CC57FC97A}"/>
              </a:ext>
            </a:extLst>
          </p:cNvPr>
          <p:cNvSpPr txBox="1"/>
          <p:nvPr/>
        </p:nvSpPr>
        <p:spPr>
          <a:xfrm>
            <a:off x="7749161" y="3682500"/>
            <a:ext cx="466474" cy="492443"/>
          </a:xfrm>
          <a:prstGeom prst="rect">
            <a:avLst/>
          </a:prstGeom>
          <a:noFill/>
        </p:spPr>
        <p:txBody>
          <a:bodyPr wrap="none" lIns="0" tIns="0" rIns="0" bIns="0" rtlCol="0">
            <a:spAutoFit/>
          </a:bodyPr>
          <a:lstStyle/>
          <a:p>
            <a:pPr algn="ctr"/>
            <a:r>
              <a:rPr lang="en-IN" sz="1600" b="1" dirty="0">
                <a:solidFill>
                  <a:schemeClr val="tx1">
                    <a:lumMod val="50000"/>
                    <a:lumOff val="50000"/>
                  </a:schemeClr>
                </a:solidFill>
              </a:rPr>
              <a:t>Smile</a:t>
            </a:r>
            <a:br>
              <a:rPr lang="en-IN" sz="1600" b="1" dirty="0">
                <a:solidFill>
                  <a:schemeClr val="tx1">
                    <a:lumMod val="50000"/>
                    <a:lumOff val="50000"/>
                  </a:schemeClr>
                </a:solidFill>
              </a:rPr>
            </a:br>
            <a:r>
              <a:rPr lang="en-IN" sz="1600" b="1" dirty="0">
                <a:solidFill>
                  <a:schemeClr val="tx1">
                    <a:lumMod val="50000"/>
                    <a:lumOff val="50000"/>
                  </a:schemeClr>
                </a:solidFill>
              </a:rPr>
              <a:t>Cart</a:t>
            </a:r>
          </a:p>
        </p:txBody>
      </p:sp>
      <p:cxnSp>
        <p:nvCxnSpPr>
          <p:cNvPr id="37" name="Straight Connector 36">
            <a:extLst>
              <a:ext uri="{FF2B5EF4-FFF2-40B4-BE49-F238E27FC236}">
                <a16:creationId xmlns:a16="http://schemas.microsoft.com/office/drawing/2014/main" id="{71B0D3AE-0E6B-A1DA-050D-460C64839E2A}"/>
              </a:ext>
            </a:extLst>
          </p:cNvPr>
          <p:cNvCxnSpPr>
            <a:cxnSpLocks/>
          </p:cNvCxnSpPr>
          <p:nvPr/>
        </p:nvCxnSpPr>
        <p:spPr>
          <a:xfrm>
            <a:off x="7983090" y="4174943"/>
            <a:ext cx="0" cy="363702"/>
          </a:xfrm>
          <a:prstGeom prst="line">
            <a:avLst/>
          </a:prstGeom>
          <a:ln w="127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8114E49-46CE-7956-6B88-925AC8C6999C}"/>
              </a:ext>
            </a:extLst>
          </p:cNvPr>
          <p:cNvSpPr/>
          <p:nvPr/>
        </p:nvSpPr>
        <p:spPr>
          <a:xfrm>
            <a:off x="7920128" y="4485305"/>
            <a:ext cx="124541" cy="124541"/>
          </a:xfrm>
          <a:prstGeom prst="ellipse">
            <a:avLst/>
          </a:prstGeom>
          <a:solidFill>
            <a:schemeClr val="bg2"/>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cxnSp>
        <p:nvCxnSpPr>
          <p:cNvPr id="38" name="Straight Connector 37">
            <a:extLst>
              <a:ext uri="{FF2B5EF4-FFF2-40B4-BE49-F238E27FC236}">
                <a16:creationId xmlns:a16="http://schemas.microsoft.com/office/drawing/2014/main" id="{6B6F4456-12A8-DB91-2FF6-482137D9B0C7}"/>
              </a:ext>
            </a:extLst>
          </p:cNvPr>
          <p:cNvCxnSpPr>
            <a:cxnSpLocks/>
            <a:stCxn id="36" idx="2"/>
          </p:cNvCxnSpPr>
          <p:nvPr/>
        </p:nvCxnSpPr>
        <p:spPr>
          <a:xfrm flipH="1" flipV="1">
            <a:off x="6763988" y="4547575"/>
            <a:ext cx="1156140" cy="1"/>
          </a:xfrm>
          <a:prstGeom prst="line">
            <a:avLst/>
          </a:prstGeom>
          <a:ln w="127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8CDC99BB-0E61-1DD3-E5B2-4B76EB7A258C}"/>
              </a:ext>
            </a:extLst>
          </p:cNvPr>
          <p:cNvSpPr txBox="1"/>
          <p:nvPr/>
        </p:nvSpPr>
        <p:spPr>
          <a:xfrm>
            <a:off x="213122" y="202259"/>
            <a:ext cx="8331762" cy="584775"/>
          </a:xfrm>
          <a:prstGeom prst="rect">
            <a:avLst/>
          </a:prstGeom>
          <a:noFill/>
        </p:spPr>
        <p:txBody>
          <a:bodyPr wrap="square">
            <a:spAutoFit/>
          </a:bodyPr>
          <a:lstStyle/>
          <a:p>
            <a:pPr algn="l" defTabSz="609570"/>
            <a:r>
              <a:rPr lang="en-US" sz="3200" dirty="0">
                <a:solidFill>
                  <a:prstClr val="black"/>
                </a:solidFill>
                <a:latin typeface="+mj-lt"/>
              </a:rPr>
              <a:t>Miscellaneous, Reproducible Culture Activities</a:t>
            </a:r>
          </a:p>
        </p:txBody>
      </p:sp>
      <p:pic>
        <p:nvPicPr>
          <p:cNvPr id="67" name="Graphic 66" descr="Boardroom with solid fill">
            <a:extLst>
              <a:ext uri="{FF2B5EF4-FFF2-40B4-BE49-F238E27FC236}">
                <a16:creationId xmlns:a16="http://schemas.microsoft.com/office/drawing/2014/main" id="{AF6D123D-23E1-DC5F-86E6-1A54650472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82242" y="2820484"/>
            <a:ext cx="660276" cy="660276"/>
          </a:xfrm>
          <a:prstGeom prst="rect">
            <a:avLst/>
          </a:prstGeom>
        </p:spPr>
      </p:pic>
      <p:pic>
        <p:nvPicPr>
          <p:cNvPr id="68" name="Graphic 67">
            <a:extLst>
              <a:ext uri="{FF2B5EF4-FFF2-40B4-BE49-F238E27FC236}">
                <a16:creationId xmlns:a16="http://schemas.microsoft.com/office/drawing/2014/main" id="{04728961-442D-42BE-2BC6-F9527E76FE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20450" y="2983904"/>
            <a:ext cx="394596" cy="329958"/>
          </a:xfrm>
          <a:prstGeom prst="rect">
            <a:avLst/>
          </a:prstGeom>
        </p:spPr>
      </p:pic>
      <p:pic>
        <p:nvPicPr>
          <p:cNvPr id="69" name="Graphic 68" descr="Work from home desk with solid fill">
            <a:extLst>
              <a:ext uri="{FF2B5EF4-FFF2-40B4-BE49-F238E27FC236}">
                <a16:creationId xmlns:a16="http://schemas.microsoft.com/office/drawing/2014/main" id="{3AD434E5-94B8-669E-7D7F-3B86F8732B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8566" y="2898973"/>
            <a:ext cx="503298" cy="503298"/>
          </a:xfrm>
          <a:prstGeom prst="rect">
            <a:avLst/>
          </a:prstGeom>
        </p:spPr>
      </p:pic>
      <p:pic>
        <p:nvPicPr>
          <p:cNvPr id="70" name="Graphic 69" descr="Hurdle with solid fill">
            <a:extLst>
              <a:ext uri="{FF2B5EF4-FFF2-40B4-BE49-F238E27FC236}">
                <a16:creationId xmlns:a16="http://schemas.microsoft.com/office/drawing/2014/main" id="{F15877FC-B348-94A6-C781-07005F9278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51893" y="2909501"/>
            <a:ext cx="493565" cy="493565"/>
          </a:xfrm>
          <a:prstGeom prst="rect">
            <a:avLst/>
          </a:prstGeom>
        </p:spPr>
      </p:pic>
      <p:grpSp>
        <p:nvGrpSpPr>
          <p:cNvPr id="84" name="Group 83">
            <a:extLst>
              <a:ext uri="{FF2B5EF4-FFF2-40B4-BE49-F238E27FC236}">
                <a16:creationId xmlns:a16="http://schemas.microsoft.com/office/drawing/2014/main" id="{84978295-5823-0CBB-304C-F57AE146B510}"/>
              </a:ext>
            </a:extLst>
          </p:cNvPr>
          <p:cNvGrpSpPr/>
          <p:nvPr/>
        </p:nvGrpSpPr>
        <p:grpSpPr>
          <a:xfrm>
            <a:off x="6496980" y="2905504"/>
            <a:ext cx="427992" cy="443325"/>
            <a:chOff x="7418388" y="3357563"/>
            <a:chExt cx="674688" cy="655638"/>
          </a:xfrm>
          <a:solidFill>
            <a:schemeClr val="bg1"/>
          </a:solidFill>
        </p:grpSpPr>
        <p:sp>
          <p:nvSpPr>
            <p:cNvPr id="92" name="Freeform 11">
              <a:extLst>
                <a:ext uri="{FF2B5EF4-FFF2-40B4-BE49-F238E27FC236}">
                  <a16:creationId xmlns:a16="http://schemas.microsoft.com/office/drawing/2014/main" id="{E49C4194-24F8-B1E2-E88F-C6259A02C14C}"/>
                </a:ext>
              </a:extLst>
            </p:cNvPr>
            <p:cNvSpPr>
              <a:spLocks noEditPoints="1"/>
            </p:cNvSpPr>
            <p:nvPr/>
          </p:nvSpPr>
          <p:spPr bwMode="auto">
            <a:xfrm>
              <a:off x="7572376" y="3357563"/>
              <a:ext cx="304800" cy="284163"/>
            </a:xfrm>
            <a:custGeom>
              <a:avLst/>
              <a:gdLst>
                <a:gd name="T0" fmla="*/ 38 w 81"/>
                <a:gd name="T1" fmla="*/ 74 h 75"/>
                <a:gd name="T2" fmla="*/ 38 w 81"/>
                <a:gd name="T3" fmla="*/ 74 h 75"/>
                <a:gd name="T4" fmla="*/ 41 w 81"/>
                <a:gd name="T5" fmla="*/ 75 h 75"/>
                <a:gd name="T6" fmla="*/ 43 w 81"/>
                <a:gd name="T7" fmla="*/ 74 h 75"/>
                <a:gd name="T8" fmla="*/ 43 w 81"/>
                <a:gd name="T9" fmla="*/ 74 h 75"/>
                <a:gd name="T10" fmla="*/ 74 w 81"/>
                <a:gd name="T11" fmla="*/ 41 h 75"/>
                <a:gd name="T12" fmla="*/ 74 w 81"/>
                <a:gd name="T13" fmla="*/ 41 h 75"/>
                <a:gd name="T14" fmla="*/ 79 w 81"/>
                <a:gd name="T15" fmla="*/ 32 h 75"/>
                <a:gd name="T16" fmla="*/ 81 w 81"/>
                <a:gd name="T17" fmla="*/ 24 h 75"/>
                <a:gd name="T18" fmla="*/ 59 w 81"/>
                <a:gd name="T19" fmla="*/ 0 h 75"/>
                <a:gd name="T20" fmla="*/ 41 w 81"/>
                <a:gd name="T21" fmla="*/ 10 h 75"/>
                <a:gd name="T22" fmla="*/ 23 w 81"/>
                <a:gd name="T23" fmla="*/ 0 h 75"/>
                <a:gd name="T24" fmla="*/ 0 w 81"/>
                <a:gd name="T25" fmla="*/ 24 h 75"/>
                <a:gd name="T26" fmla="*/ 2 w 81"/>
                <a:gd name="T27" fmla="*/ 32 h 75"/>
                <a:gd name="T28" fmla="*/ 6 w 81"/>
                <a:gd name="T29" fmla="*/ 39 h 75"/>
                <a:gd name="T30" fmla="*/ 6 w 81"/>
                <a:gd name="T31" fmla="*/ 39 h 75"/>
                <a:gd name="T32" fmla="*/ 8 w 81"/>
                <a:gd name="T33" fmla="*/ 42 h 75"/>
                <a:gd name="T34" fmla="*/ 8 w 81"/>
                <a:gd name="T35" fmla="*/ 42 h 75"/>
                <a:gd name="T36" fmla="*/ 38 w 81"/>
                <a:gd name="T37" fmla="*/ 74 h 75"/>
                <a:gd name="T38" fmla="*/ 7 w 81"/>
                <a:gd name="T39" fmla="*/ 30 h 75"/>
                <a:gd name="T40" fmla="*/ 6 w 81"/>
                <a:gd name="T41" fmla="*/ 24 h 75"/>
                <a:gd name="T42" fmla="*/ 11 w 81"/>
                <a:gd name="T43" fmla="*/ 11 h 75"/>
                <a:gd name="T44" fmla="*/ 23 w 81"/>
                <a:gd name="T45" fmla="*/ 6 h 75"/>
                <a:gd name="T46" fmla="*/ 38 w 81"/>
                <a:gd name="T47" fmla="*/ 17 h 75"/>
                <a:gd name="T48" fmla="*/ 41 w 81"/>
                <a:gd name="T49" fmla="*/ 19 h 75"/>
                <a:gd name="T50" fmla="*/ 44 w 81"/>
                <a:gd name="T51" fmla="*/ 17 h 75"/>
                <a:gd name="T52" fmla="*/ 59 w 81"/>
                <a:gd name="T53" fmla="*/ 6 h 75"/>
                <a:gd name="T54" fmla="*/ 70 w 81"/>
                <a:gd name="T55" fmla="*/ 11 h 75"/>
                <a:gd name="T56" fmla="*/ 75 w 81"/>
                <a:gd name="T57" fmla="*/ 24 h 75"/>
                <a:gd name="T58" fmla="*/ 74 w 81"/>
                <a:gd name="T59" fmla="*/ 30 h 75"/>
                <a:gd name="T60" fmla="*/ 70 w 81"/>
                <a:gd name="T61" fmla="*/ 36 h 75"/>
                <a:gd name="T62" fmla="*/ 41 w 81"/>
                <a:gd name="T63" fmla="*/ 68 h 75"/>
                <a:gd name="T64" fmla="*/ 12 w 81"/>
                <a:gd name="T65" fmla="*/ 38 h 75"/>
                <a:gd name="T66" fmla="*/ 12 w 81"/>
                <a:gd name="T67" fmla="*/ 37 h 75"/>
                <a:gd name="T68" fmla="*/ 10 w 81"/>
                <a:gd name="T69" fmla="*/ 35 h 75"/>
                <a:gd name="T70" fmla="*/ 7 w 81"/>
                <a:gd name="T71" fmla="*/ 3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75">
                  <a:moveTo>
                    <a:pt x="38" y="74"/>
                  </a:moveTo>
                  <a:cubicBezTo>
                    <a:pt x="38" y="74"/>
                    <a:pt x="38" y="74"/>
                    <a:pt x="38" y="74"/>
                  </a:cubicBezTo>
                  <a:cubicBezTo>
                    <a:pt x="39" y="74"/>
                    <a:pt x="40" y="75"/>
                    <a:pt x="41" y="75"/>
                  </a:cubicBezTo>
                  <a:cubicBezTo>
                    <a:pt x="42" y="75"/>
                    <a:pt x="42" y="74"/>
                    <a:pt x="43" y="74"/>
                  </a:cubicBezTo>
                  <a:cubicBezTo>
                    <a:pt x="43" y="74"/>
                    <a:pt x="43" y="74"/>
                    <a:pt x="43" y="74"/>
                  </a:cubicBezTo>
                  <a:cubicBezTo>
                    <a:pt x="74" y="41"/>
                    <a:pt x="74" y="41"/>
                    <a:pt x="74" y="41"/>
                  </a:cubicBezTo>
                  <a:cubicBezTo>
                    <a:pt x="74" y="41"/>
                    <a:pt x="74" y="41"/>
                    <a:pt x="74" y="41"/>
                  </a:cubicBezTo>
                  <a:cubicBezTo>
                    <a:pt x="77" y="38"/>
                    <a:pt x="78" y="35"/>
                    <a:pt x="79" y="32"/>
                  </a:cubicBezTo>
                  <a:cubicBezTo>
                    <a:pt x="80" y="29"/>
                    <a:pt x="81" y="27"/>
                    <a:pt x="81" y="24"/>
                  </a:cubicBezTo>
                  <a:cubicBezTo>
                    <a:pt x="81" y="11"/>
                    <a:pt x="71" y="0"/>
                    <a:pt x="59" y="0"/>
                  </a:cubicBezTo>
                  <a:cubicBezTo>
                    <a:pt x="51" y="0"/>
                    <a:pt x="45" y="4"/>
                    <a:pt x="41" y="10"/>
                  </a:cubicBezTo>
                  <a:cubicBezTo>
                    <a:pt x="37" y="4"/>
                    <a:pt x="30" y="0"/>
                    <a:pt x="23" y="0"/>
                  </a:cubicBezTo>
                  <a:cubicBezTo>
                    <a:pt x="10" y="0"/>
                    <a:pt x="0" y="11"/>
                    <a:pt x="0" y="24"/>
                  </a:cubicBezTo>
                  <a:cubicBezTo>
                    <a:pt x="0" y="27"/>
                    <a:pt x="1" y="29"/>
                    <a:pt x="2" y="32"/>
                  </a:cubicBezTo>
                  <a:cubicBezTo>
                    <a:pt x="3" y="35"/>
                    <a:pt x="4" y="37"/>
                    <a:pt x="6" y="39"/>
                  </a:cubicBezTo>
                  <a:cubicBezTo>
                    <a:pt x="6" y="39"/>
                    <a:pt x="6" y="39"/>
                    <a:pt x="6" y="39"/>
                  </a:cubicBezTo>
                  <a:cubicBezTo>
                    <a:pt x="7" y="40"/>
                    <a:pt x="7" y="41"/>
                    <a:pt x="8" y="42"/>
                  </a:cubicBezTo>
                  <a:cubicBezTo>
                    <a:pt x="8" y="42"/>
                    <a:pt x="8" y="42"/>
                    <a:pt x="8" y="42"/>
                  </a:cubicBezTo>
                  <a:lnTo>
                    <a:pt x="38" y="74"/>
                  </a:lnTo>
                  <a:close/>
                  <a:moveTo>
                    <a:pt x="7" y="30"/>
                  </a:moveTo>
                  <a:cubicBezTo>
                    <a:pt x="6" y="28"/>
                    <a:pt x="6" y="26"/>
                    <a:pt x="6" y="24"/>
                  </a:cubicBezTo>
                  <a:cubicBezTo>
                    <a:pt x="6" y="19"/>
                    <a:pt x="8" y="15"/>
                    <a:pt x="11" y="11"/>
                  </a:cubicBezTo>
                  <a:cubicBezTo>
                    <a:pt x="14" y="8"/>
                    <a:pt x="18" y="6"/>
                    <a:pt x="23" y="6"/>
                  </a:cubicBezTo>
                  <a:cubicBezTo>
                    <a:pt x="29" y="6"/>
                    <a:pt x="35" y="10"/>
                    <a:pt x="38" y="17"/>
                  </a:cubicBezTo>
                  <a:cubicBezTo>
                    <a:pt x="38" y="18"/>
                    <a:pt x="39" y="19"/>
                    <a:pt x="41" y="19"/>
                  </a:cubicBezTo>
                  <a:cubicBezTo>
                    <a:pt x="42" y="19"/>
                    <a:pt x="43" y="18"/>
                    <a:pt x="44" y="17"/>
                  </a:cubicBezTo>
                  <a:cubicBezTo>
                    <a:pt x="46" y="10"/>
                    <a:pt x="52" y="6"/>
                    <a:pt x="59" y="6"/>
                  </a:cubicBezTo>
                  <a:cubicBezTo>
                    <a:pt x="63" y="6"/>
                    <a:pt x="67" y="8"/>
                    <a:pt x="70" y="11"/>
                  </a:cubicBezTo>
                  <a:cubicBezTo>
                    <a:pt x="73" y="15"/>
                    <a:pt x="75" y="19"/>
                    <a:pt x="75" y="24"/>
                  </a:cubicBezTo>
                  <a:cubicBezTo>
                    <a:pt x="75" y="26"/>
                    <a:pt x="75" y="28"/>
                    <a:pt x="74" y="30"/>
                  </a:cubicBezTo>
                  <a:cubicBezTo>
                    <a:pt x="73" y="32"/>
                    <a:pt x="72" y="35"/>
                    <a:pt x="70" y="36"/>
                  </a:cubicBezTo>
                  <a:cubicBezTo>
                    <a:pt x="41" y="68"/>
                    <a:pt x="41" y="68"/>
                    <a:pt x="41" y="68"/>
                  </a:cubicBezTo>
                  <a:cubicBezTo>
                    <a:pt x="12" y="38"/>
                    <a:pt x="12" y="38"/>
                    <a:pt x="12" y="38"/>
                  </a:cubicBezTo>
                  <a:cubicBezTo>
                    <a:pt x="12" y="37"/>
                    <a:pt x="12" y="37"/>
                    <a:pt x="12" y="37"/>
                  </a:cubicBezTo>
                  <a:cubicBezTo>
                    <a:pt x="11" y="37"/>
                    <a:pt x="11" y="36"/>
                    <a:pt x="10" y="35"/>
                  </a:cubicBezTo>
                  <a:cubicBezTo>
                    <a:pt x="9" y="34"/>
                    <a:pt x="8" y="32"/>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2">
              <a:extLst>
                <a:ext uri="{FF2B5EF4-FFF2-40B4-BE49-F238E27FC236}">
                  <a16:creationId xmlns:a16="http://schemas.microsoft.com/office/drawing/2014/main" id="{BC92EDFF-3BF6-45B7-241C-0D085519DED6}"/>
                </a:ext>
              </a:extLst>
            </p:cNvPr>
            <p:cNvSpPr>
              <a:spLocks noEditPoints="1"/>
            </p:cNvSpPr>
            <p:nvPr/>
          </p:nvSpPr>
          <p:spPr bwMode="auto">
            <a:xfrm>
              <a:off x="7418388" y="3668713"/>
              <a:ext cx="674688" cy="344488"/>
            </a:xfrm>
            <a:custGeom>
              <a:avLst/>
              <a:gdLst>
                <a:gd name="T0" fmla="*/ 175 w 179"/>
                <a:gd name="T1" fmla="*/ 24 h 91"/>
                <a:gd name="T2" fmla="*/ 148 w 179"/>
                <a:gd name="T3" fmla="*/ 10 h 91"/>
                <a:gd name="T4" fmla="*/ 109 w 179"/>
                <a:gd name="T5" fmla="*/ 0 h 91"/>
                <a:gd name="T6" fmla="*/ 73 w 179"/>
                <a:gd name="T7" fmla="*/ 11 h 91"/>
                <a:gd name="T8" fmla="*/ 107 w 179"/>
                <a:gd name="T9" fmla="*/ 22 h 91"/>
                <a:gd name="T10" fmla="*/ 109 w 179"/>
                <a:gd name="T11" fmla="*/ 35 h 91"/>
                <a:gd name="T12" fmla="*/ 92 w 179"/>
                <a:gd name="T13" fmla="*/ 40 h 91"/>
                <a:gd name="T14" fmla="*/ 68 w 179"/>
                <a:gd name="T15" fmla="*/ 47 h 91"/>
                <a:gd name="T16" fmla="*/ 29 w 179"/>
                <a:gd name="T17" fmla="*/ 21 h 91"/>
                <a:gd name="T18" fmla="*/ 22 w 179"/>
                <a:gd name="T19" fmla="*/ 16 h 91"/>
                <a:gd name="T20" fmla="*/ 19 w 179"/>
                <a:gd name="T21" fmla="*/ 14 h 91"/>
                <a:gd name="T22" fmla="*/ 13 w 179"/>
                <a:gd name="T23" fmla="*/ 14 h 91"/>
                <a:gd name="T24" fmla="*/ 4 w 179"/>
                <a:gd name="T25" fmla="*/ 39 h 91"/>
                <a:gd name="T26" fmla="*/ 7 w 179"/>
                <a:gd name="T27" fmla="*/ 42 h 91"/>
                <a:gd name="T28" fmla="*/ 69 w 179"/>
                <a:gd name="T29" fmla="*/ 90 h 91"/>
                <a:gd name="T30" fmla="*/ 75 w 179"/>
                <a:gd name="T31" fmla="*/ 91 h 91"/>
                <a:gd name="T32" fmla="*/ 79 w 179"/>
                <a:gd name="T33" fmla="*/ 91 h 91"/>
                <a:gd name="T34" fmla="*/ 159 w 179"/>
                <a:gd name="T35" fmla="*/ 69 h 91"/>
                <a:gd name="T36" fmla="*/ 161 w 179"/>
                <a:gd name="T37" fmla="*/ 69 h 91"/>
                <a:gd name="T38" fmla="*/ 179 w 179"/>
                <a:gd name="T39" fmla="*/ 62 h 91"/>
                <a:gd name="T40" fmla="*/ 179 w 179"/>
                <a:gd name="T41" fmla="*/ 59 h 91"/>
                <a:gd name="T42" fmla="*/ 178 w 179"/>
                <a:gd name="T43" fmla="*/ 26 h 91"/>
                <a:gd name="T44" fmla="*/ 159 w 179"/>
                <a:gd name="T45" fmla="*/ 61 h 91"/>
                <a:gd name="T46" fmla="*/ 157 w 179"/>
                <a:gd name="T47" fmla="*/ 62 h 91"/>
                <a:gd name="T48" fmla="*/ 77 w 179"/>
                <a:gd name="T49" fmla="*/ 84 h 91"/>
                <a:gd name="T50" fmla="*/ 72 w 179"/>
                <a:gd name="T51" fmla="*/ 83 h 91"/>
                <a:gd name="T52" fmla="*/ 11 w 179"/>
                <a:gd name="T53" fmla="*/ 36 h 91"/>
                <a:gd name="T54" fmla="*/ 9 w 179"/>
                <a:gd name="T55" fmla="*/ 34 h 91"/>
                <a:gd name="T56" fmla="*/ 13 w 179"/>
                <a:gd name="T57" fmla="*/ 21 h 91"/>
                <a:gd name="T58" fmla="*/ 16 w 179"/>
                <a:gd name="T59" fmla="*/ 21 h 91"/>
                <a:gd name="T60" fmla="*/ 18 w 179"/>
                <a:gd name="T61" fmla="*/ 22 h 91"/>
                <a:gd name="T62" fmla="*/ 18 w 179"/>
                <a:gd name="T63" fmla="*/ 22 h 91"/>
                <a:gd name="T64" fmla="*/ 25 w 179"/>
                <a:gd name="T65" fmla="*/ 27 h 91"/>
                <a:gd name="T66" fmla="*/ 64 w 179"/>
                <a:gd name="T67" fmla="*/ 54 h 91"/>
                <a:gd name="T68" fmla="*/ 69 w 179"/>
                <a:gd name="T69" fmla="*/ 54 h 91"/>
                <a:gd name="T70" fmla="*/ 94 w 179"/>
                <a:gd name="T71" fmla="*/ 47 h 91"/>
                <a:gd name="T72" fmla="*/ 112 w 179"/>
                <a:gd name="T73" fmla="*/ 42 h 91"/>
                <a:gd name="T74" fmla="*/ 120 w 179"/>
                <a:gd name="T75" fmla="*/ 29 h 91"/>
                <a:gd name="T76" fmla="*/ 107 w 179"/>
                <a:gd name="T77" fmla="*/ 15 h 91"/>
                <a:gd name="T78" fmla="*/ 81 w 179"/>
                <a:gd name="T79" fmla="*/ 11 h 91"/>
                <a:gd name="T80" fmla="*/ 109 w 179"/>
                <a:gd name="T81" fmla="*/ 8 h 91"/>
                <a:gd name="T82" fmla="*/ 144 w 179"/>
                <a:gd name="T83" fmla="*/ 16 h 91"/>
                <a:gd name="T84" fmla="*/ 172 w 179"/>
                <a:gd name="T85" fmla="*/ 32 h 91"/>
                <a:gd name="T86" fmla="*/ 172 w 179"/>
                <a:gd name="T87" fmla="*/ 5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9" h="91">
                  <a:moveTo>
                    <a:pt x="178" y="26"/>
                  </a:moveTo>
                  <a:cubicBezTo>
                    <a:pt x="178" y="25"/>
                    <a:pt x="177" y="24"/>
                    <a:pt x="175" y="24"/>
                  </a:cubicBezTo>
                  <a:cubicBezTo>
                    <a:pt x="166" y="24"/>
                    <a:pt x="160" y="20"/>
                    <a:pt x="153" y="14"/>
                  </a:cubicBezTo>
                  <a:cubicBezTo>
                    <a:pt x="152" y="13"/>
                    <a:pt x="150" y="11"/>
                    <a:pt x="148" y="10"/>
                  </a:cubicBezTo>
                  <a:cubicBezTo>
                    <a:pt x="142" y="5"/>
                    <a:pt x="133" y="0"/>
                    <a:pt x="121" y="0"/>
                  </a:cubicBezTo>
                  <a:cubicBezTo>
                    <a:pt x="116" y="0"/>
                    <a:pt x="112" y="0"/>
                    <a:pt x="109" y="0"/>
                  </a:cubicBezTo>
                  <a:cubicBezTo>
                    <a:pt x="84" y="0"/>
                    <a:pt x="84" y="0"/>
                    <a:pt x="84" y="0"/>
                  </a:cubicBezTo>
                  <a:cubicBezTo>
                    <a:pt x="78" y="0"/>
                    <a:pt x="73" y="5"/>
                    <a:pt x="73" y="11"/>
                  </a:cubicBezTo>
                  <a:cubicBezTo>
                    <a:pt x="73" y="17"/>
                    <a:pt x="78" y="22"/>
                    <a:pt x="84" y="22"/>
                  </a:cubicBezTo>
                  <a:cubicBezTo>
                    <a:pt x="107" y="22"/>
                    <a:pt x="107" y="22"/>
                    <a:pt x="107" y="22"/>
                  </a:cubicBezTo>
                  <a:cubicBezTo>
                    <a:pt x="110" y="23"/>
                    <a:pt x="112" y="26"/>
                    <a:pt x="112" y="29"/>
                  </a:cubicBezTo>
                  <a:cubicBezTo>
                    <a:pt x="112" y="31"/>
                    <a:pt x="111" y="34"/>
                    <a:pt x="109" y="35"/>
                  </a:cubicBezTo>
                  <a:cubicBezTo>
                    <a:pt x="101" y="37"/>
                    <a:pt x="101" y="37"/>
                    <a:pt x="101" y="37"/>
                  </a:cubicBezTo>
                  <a:cubicBezTo>
                    <a:pt x="98" y="38"/>
                    <a:pt x="95" y="39"/>
                    <a:pt x="92" y="40"/>
                  </a:cubicBezTo>
                  <a:cubicBezTo>
                    <a:pt x="91" y="40"/>
                    <a:pt x="91" y="40"/>
                    <a:pt x="91" y="40"/>
                  </a:cubicBezTo>
                  <a:cubicBezTo>
                    <a:pt x="75" y="45"/>
                    <a:pt x="69" y="46"/>
                    <a:pt x="68" y="47"/>
                  </a:cubicBezTo>
                  <a:cubicBezTo>
                    <a:pt x="67" y="47"/>
                    <a:pt x="67" y="47"/>
                    <a:pt x="66" y="47"/>
                  </a:cubicBezTo>
                  <a:cubicBezTo>
                    <a:pt x="29" y="21"/>
                    <a:pt x="29" y="21"/>
                    <a:pt x="29" y="21"/>
                  </a:cubicBezTo>
                  <a:cubicBezTo>
                    <a:pt x="23" y="16"/>
                    <a:pt x="23" y="16"/>
                    <a:pt x="23" y="16"/>
                  </a:cubicBezTo>
                  <a:cubicBezTo>
                    <a:pt x="23" y="16"/>
                    <a:pt x="22" y="16"/>
                    <a:pt x="22" y="16"/>
                  </a:cubicBezTo>
                  <a:cubicBezTo>
                    <a:pt x="22" y="16"/>
                    <a:pt x="22" y="15"/>
                    <a:pt x="21" y="15"/>
                  </a:cubicBezTo>
                  <a:cubicBezTo>
                    <a:pt x="20" y="15"/>
                    <a:pt x="20" y="14"/>
                    <a:pt x="19" y="14"/>
                  </a:cubicBezTo>
                  <a:cubicBezTo>
                    <a:pt x="18" y="14"/>
                    <a:pt x="18" y="14"/>
                    <a:pt x="17" y="14"/>
                  </a:cubicBezTo>
                  <a:cubicBezTo>
                    <a:pt x="15" y="13"/>
                    <a:pt x="14" y="14"/>
                    <a:pt x="13" y="14"/>
                  </a:cubicBezTo>
                  <a:cubicBezTo>
                    <a:pt x="5" y="15"/>
                    <a:pt x="0" y="21"/>
                    <a:pt x="0" y="29"/>
                  </a:cubicBezTo>
                  <a:cubicBezTo>
                    <a:pt x="0" y="33"/>
                    <a:pt x="1" y="37"/>
                    <a:pt x="4" y="39"/>
                  </a:cubicBezTo>
                  <a:cubicBezTo>
                    <a:pt x="4" y="39"/>
                    <a:pt x="4" y="40"/>
                    <a:pt x="4" y="40"/>
                  </a:cubicBezTo>
                  <a:cubicBezTo>
                    <a:pt x="5" y="41"/>
                    <a:pt x="6" y="41"/>
                    <a:pt x="7" y="42"/>
                  </a:cubicBezTo>
                  <a:cubicBezTo>
                    <a:pt x="68" y="89"/>
                    <a:pt x="68" y="89"/>
                    <a:pt x="68" y="89"/>
                  </a:cubicBezTo>
                  <a:cubicBezTo>
                    <a:pt x="68" y="90"/>
                    <a:pt x="69" y="90"/>
                    <a:pt x="69" y="90"/>
                  </a:cubicBezTo>
                  <a:cubicBezTo>
                    <a:pt x="70" y="90"/>
                    <a:pt x="70" y="90"/>
                    <a:pt x="70" y="90"/>
                  </a:cubicBezTo>
                  <a:cubicBezTo>
                    <a:pt x="72" y="91"/>
                    <a:pt x="73" y="91"/>
                    <a:pt x="75" y="91"/>
                  </a:cubicBezTo>
                  <a:cubicBezTo>
                    <a:pt x="76" y="91"/>
                    <a:pt x="77" y="91"/>
                    <a:pt x="79" y="91"/>
                  </a:cubicBezTo>
                  <a:cubicBezTo>
                    <a:pt x="79" y="91"/>
                    <a:pt x="79" y="91"/>
                    <a:pt x="79" y="91"/>
                  </a:cubicBezTo>
                  <a:cubicBezTo>
                    <a:pt x="79" y="91"/>
                    <a:pt x="79" y="91"/>
                    <a:pt x="79" y="91"/>
                  </a:cubicBezTo>
                  <a:cubicBezTo>
                    <a:pt x="101" y="85"/>
                    <a:pt x="140" y="74"/>
                    <a:pt x="159" y="69"/>
                  </a:cubicBezTo>
                  <a:cubicBezTo>
                    <a:pt x="159" y="69"/>
                    <a:pt x="159" y="69"/>
                    <a:pt x="160" y="69"/>
                  </a:cubicBezTo>
                  <a:cubicBezTo>
                    <a:pt x="161" y="69"/>
                    <a:pt x="161" y="69"/>
                    <a:pt x="161" y="69"/>
                  </a:cubicBezTo>
                  <a:cubicBezTo>
                    <a:pt x="167" y="67"/>
                    <a:pt x="172" y="66"/>
                    <a:pt x="175" y="66"/>
                  </a:cubicBezTo>
                  <a:cubicBezTo>
                    <a:pt x="177" y="66"/>
                    <a:pt x="179" y="64"/>
                    <a:pt x="179" y="62"/>
                  </a:cubicBezTo>
                  <a:cubicBezTo>
                    <a:pt x="179" y="60"/>
                    <a:pt x="179" y="60"/>
                    <a:pt x="179" y="60"/>
                  </a:cubicBezTo>
                  <a:cubicBezTo>
                    <a:pt x="179" y="60"/>
                    <a:pt x="179" y="59"/>
                    <a:pt x="179" y="59"/>
                  </a:cubicBezTo>
                  <a:cubicBezTo>
                    <a:pt x="179" y="29"/>
                    <a:pt x="179" y="29"/>
                    <a:pt x="179" y="29"/>
                  </a:cubicBezTo>
                  <a:cubicBezTo>
                    <a:pt x="179" y="28"/>
                    <a:pt x="179" y="27"/>
                    <a:pt x="178" y="26"/>
                  </a:cubicBezTo>
                  <a:close/>
                  <a:moveTo>
                    <a:pt x="172" y="59"/>
                  </a:moveTo>
                  <a:cubicBezTo>
                    <a:pt x="168" y="59"/>
                    <a:pt x="164" y="60"/>
                    <a:pt x="159" y="61"/>
                  </a:cubicBezTo>
                  <a:cubicBezTo>
                    <a:pt x="159" y="62"/>
                    <a:pt x="158" y="62"/>
                    <a:pt x="158" y="62"/>
                  </a:cubicBezTo>
                  <a:cubicBezTo>
                    <a:pt x="157" y="62"/>
                    <a:pt x="157" y="62"/>
                    <a:pt x="157" y="62"/>
                  </a:cubicBezTo>
                  <a:cubicBezTo>
                    <a:pt x="138" y="67"/>
                    <a:pt x="99" y="78"/>
                    <a:pt x="77" y="84"/>
                  </a:cubicBezTo>
                  <a:cubicBezTo>
                    <a:pt x="77" y="84"/>
                    <a:pt x="77" y="84"/>
                    <a:pt x="77" y="84"/>
                  </a:cubicBezTo>
                  <a:cubicBezTo>
                    <a:pt x="75" y="84"/>
                    <a:pt x="74" y="84"/>
                    <a:pt x="72" y="83"/>
                  </a:cubicBezTo>
                  <a:cubicBezTo>
                    <a:pt x="72" y="83"/>
                    <a:pt x="72" y="83"/>
                    <a:pt x="72" y="83"/>
                  </a:cubicBezTo>
                  <a:cubicBezTo>
                    <a:pt x="11" y="36"/>
                    <a:pt x="11" y="36"/>
                    <a:pt x="11" y="36"/>
                  </a:cubicBezTo>
                  <a:cubicBezTo>
                    <a:pt x="11" y="36"/>
                    <a:pt x="11" y="36"/>
                    <a:pt x="11" y="36"/>
                  </a:cubicBezTo>
                  <a:cubicBezTo>
                    <a:pt x="10" y="36"/>
                    <a:pt x="10" y="35"/>
                    <a:pt x="9" y="35"/>
                  </a:cubicBezTo>
                  <a:cubicBezTo>
                    <a:pt x="9" y="34"/>
                    <a:pt x="9" y="34"/>
                    <a:pt x="9" y="34"/>
                  </a:cubicBezTo>
                  <a:cubicBezTo>
                    <a:pt x="8" y="33"/>
                    <a:pt x="7" y="31"/>
                    <a:pt x="7" y="29"/>
                  </a:cubicBezTo>
                  <a:cubicBezTo>
                    <a:pt x="7" y="25"/>
                    <a:pt x="10" y="21"/>
                    <a:pt x="13" y="21"/>
                  </a:cubicBezTo>
                  <a:cubicBezTo>
                    <a:pt x="14" y="21"/>
                    <a:pt x="14" y="21"/>
                    <a:pt x="14" y="21"/>
                  </a:cubicBezTo>
                  <a:cubicBezTo>
                    <a:pt x="15" y="21"/>
                    <a:pt x="15" y="21"/>
                    <a:pt x="16" y="21"/>
                  </a:cubicBezTo>
                  <a:cubicBezTo>
                    <a:pt x="16" y="21"/>
                    <a:pt x="16" y="21"/>
                    <a:pt x="17" y="21"/>
                  </a:cubicBezTo>
                  <a:cubicBezTo>
                    <a:pt x="17" y="21"/>
                    <a:pt x="17" y="21"/>
                    <a:pt x="18" y="22"/>
                  </a:cubicBezTo>
                  <a:cubicBezTo>
                    <a:pt x="18" y="22"/>
                    <a:pt x="18" y="22"/>
                    <a:pt x="18" y="22"/>
                  </a:cubicBezTo>
                  <a:cubicBezTo>
                    <a:pt x="18" y="22"/>
                    <a:pt x="18" y="22"/>
                    <a:pt x="18" y="22"/>
                  </a:cubicBezTo>
                  <a:cubicBezTo>
                    <a:pt x="25" y="27"/>
                    <a:pt x="25" y="27"/>
                    <a:pt x="25" y="27"/>
                  </a:cubicBezTo>
                  <a:cubicBezTo>
                    <a:pt x="25" y="27"/>
                    <a:pt x="25" y="27"/>
                    <a:pt x="25" y="27"/>
                  </a:cubicBezTo>
                  <a:cubicBezTo>
                    <a:pt x="63" y="53"/>
                    <a:pt x="63" y="53"/>
                    <a:pt x="63" y="53"/>
                  </a:cubicBezTo>
                  <a:cubicBezTo>
                    <a:pt x="63" y="53"/>
                    <a:pt x="63" y="53"/>
                    <a:pt x="64" y="54"/>
                  </a:cubicBezTo>
                  <a:cubicBezTo>
                    <a:pt x="65" y="54"/>
                    <a:pt x="67" y="54"/>
                    <a:pt x="68" y="54"/>
                  </a:cubicBezTo>
                  <a:cubicBezTo>
                    <a:pt x="69" y="54"/>
                    <a:pt x="69" y="54"/>
                    <a:pt x="69" y="54"/>
                  </a:cubicBezTo>
                  <a:cubicBezTo>
                    <a:pt x="71" y="53"/>
                    <a:pt x="79" y="51"/>
                    <a:pt x="93" y="47"/>
                  </a:cubicBezTo>
                  <a:cubicBezTo>
                    <a:pt x="94" y="47"/>
                    <a:pt x="94" y="47"/>
                    <a:pt x="94" y="47"/>
                  </a:cubicBezTo>
                  <a:cubicBezTo>
                    <a:pt x="97" y="46"/>
                    <a:pt x="100" y="45"/>
                    <a:pt x="102" y="45"/>
                  </a:cubicBezTo>
                  <a:cubicBezTo>
                    <a:pt x="112" y="42"/>
                    <a:pt x="112" y="42"/>
                    <a:pt x="112" y="42"/>
                  </a:cubicBezTo>
                  <a:cubicBezTo>
                    <a:pt x="112" y="42"/>
                    <a:pt x="112" y="42"/>
                    <a:pt x="113" y="42"/>
                  </a:cubicBezTo>
                  <a:cubicBezTo>
                    <a:pt x="117" y="39"/>
                    <a:pt x="120" y="34"/>
                    <a:pt x="120" y="29"/>
                  </a:cubicBezTo>
                  <a:cubicBezTo>
                    <a:pt x="120" y="22"/>
                    <a:pt x="115" y="16"/>
                    <a:pt x="108" y="15"/>
                  </a:cubicBezTo>
                  <a:cubicBezTo>
                    <a:pt x="108" y="15"/>
                    <a:pt x="108" y="15"/>
                    <a:pt x="107" y="15"/>
                  </a:cubicBezTo>
                  <a:cubicBezTo>
                    <a:pt x="84" y="15"/>
                    <a:pt x="84" y="15"/>
                    <a:pt x="84" y="15"/>
                  </a:cubicBezTo>
                  <a:cubicBezTo>
                    <a:pt x="82" y="15"/>
                    <a:pt x="81" y="13"/>
                    <a:pt x="81" y="11"/>
                  </a:cubicBezTo>
                  <a:cubicBezTo>
                    <a:pt x="81" y="9"/>
                    <a:pt x="82" y="8"/>
                    <a:pt x="84" y="8"/>
                  </a:cubicBezTo>
                  <a:cubicBezTo>
                    <a:pt x="109" y="8"/>
                    <a:pt x="109" y="8"/>
                    <a:pt x="109" y="8"/>
                  </a:cubicBezTo>
                  <a:cubicBezTo>
                    <a:pt x="112" y="8"/>
                    <a:pt x="116" y="8"/>
                    <a:pt x="121" y="8"/>
                  </a:cubicBezTo>
                  <a:cubicBezTo>
                    <a:pt x="131" y="8"/>
                    <a:pt x="138" y="12"/>
                    <a:pt x="144" y="16"/>
                  </a:cubicBezTo>
                  <a:cubicBezTo>
                    <a:pt x="146" y="17"/>
                    <a:pt x="147" y="19"/>
                    <a:pt x="149" y="20"/>
                  </a:cubicBezTo>
                  <a:cubicBezTo>
                    <a:pt x="155" y="25"/>
                    <a:pt x="162" y="30"/>
                    <a:pt x="172" y="32"/>
                  </a:cubicBezTo>
                  <a:cubicBezTo>
                    <a:pt x="172" y="55"/>
                    <a:pt x="172" y="55"/>
                    <a:pt x="172" y="55"/>
                  </a:cubicBezTo>
                  <a:cubicBezTo>
                    <a:pt x="172" y="59"/>
                    <a:pt x="172" y="59"/>
                    <a:pt x="172" y="59"/>
                  </a:cubicBezTo>
                  <a:cubicBezTo>
                    <a:pt x="172" y="59"/>
                    <a:pt x="172" y="59"/>
                    <a:pt x="17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2" name="Freeform 101">
            <a:extLst>
              <a:ext uri="{FF2B5EF4-FFF2-40B4-BE49-F238E27FC236}">
                <a16:creationId xmlns:a16="http://schemas.microsoft.com/office/drawing/2014/main" id="{1421A7A3-76BF-70C5-A093-34AD06306A27}"/>
              </a:ext>
            </a:extLst>
          </p:cNvPr>
          <p:cNvSpPr>
            <a:spLocks/>
          </p:cNvSpPr>
          <p:nvPr/>
        </p:nvSpPr>
        <p:spPr bwMode="auto">
          <a:xfrm>
            <a:off x="7842462" y="3196699"/>
            <a:ext cx="285830" cy="125795"/>
          </a:xfrm>
          <a:custGeom>
            <a:avLst/>
            <a:gdLst>
              <a:gd name="T0" fmla="*/ 0 w 131"/>
              <a:gd name="T1" fmla="*/ 0 h 39"/>
              <a:gd name="T2" fmla="*/ 5 w 131"/>
              <a:gd name="T3" fmla="*/ 3 h 39"/>
              <a:gd name="T4" fmla="*/ 8 w 131"/>
              <a:gd name="T5" fmla="*/ 5 h 39"/>
              <a:gd name="T6" fmla="*/ 12 w 131"/>
              <a:gd name="T7" fmla="*/ 7 h 39"/>
              <a:gd name="T8" fmla="*/ 15 w 131"/>
              <a:gd name="T9" fmla="*/ 9 h 39"/>
              <a:gd name="T10" fmla="*/ 20 w 131"/>
              <a:gd name="T11" fmla="*/ 11 h 39"/>
              <a:gd name="T12" fmla="*/ 24 w 131"/>
              <a:gd name="T13" fmla="*/ 14 h 39"/>
              <a:gd name="T14" fmla="*/ 29 w 131"/>
              <a:gd name="T15" fmla="*/ 16 h 39"/>
              <a:gd name="T16" fmla="*/ 32 w 131"/>
              <a:gd name="T17" fmla="*/ 17 h 39"/>
              <a:gd name="T18" fmla="*/ 35 w 131"/>
              <a:gd name="T19" fmla="*/ 18 h 39"/>
              <a:gd name="T20" fmla="*/ 41 w 131"/>
              <a:gd name="T21" fmla="*/ 20 h 39"/>
              <a:gd name="T22" fmla="*/ 53 w 131"/>
              <a:gd name="T23" fmla="*/ 22 h 39"/>
              <a:gd name="T24" fmla="*/ 65 w 131"/>
              <a:gd name="T25" fmla="*/ 23 h 39"/>
              <a:gd name="T26" fmla="*/ 72 w 131"/>
              <a:gd name="T27" fmla="*/ 23 h 39"/>
              <a:gd name="T28" fmla="*/ 78 w 131"/>
              <a:gd name="T29" fmla="*/ 22 h 39"/>
              <a:gd name="T30" fmla="*/ 84 w 131"/>
              <a:gd name="T31" fmla="*/ 21 h 39"/>
              <a:gd name="T32" fmla="*/ 90 w 131"/>
              <a:gd name="T33" fmla="*/ 20 h 39"/>
              <a:gd name="T34" fmla="*/ 95 w 131"/>
              <a:gd name="T35" fmla="*/ 18 h 39"/>
              <a:gd name="T36" fmla="*/ 98 w 131"/>
              <a:gd name="T37" fmla="*/ 17 h 39"/>
              <a:gd name="T38" fmla="*/ 101 w 131"/>
              <a:gd name="T39" fmla="*/ 16 h 39"/>
              <a:gd name="T40" fmla="*/ 106 w 131"/>
              <a:gd name="T41" fmla="*/ 14 h 39"/>
              <a:gd name="T42" fmla="*/ 111 w 131"/>
              <a:gd name="T43" fmla="*/ 11 h 39"/>
              <a:gd name="T44" fmla="*/ 115 w 131"/>
              <a:gd name="T45" fmla="*/ 9 h 39"/>
              <a:gd name="T46" fmla="*/ 119 w 131"/>
              <a:gd name="T47" fmla="*/ 7 h 39"/>
              <a:gd name="T48" fmla="*/ 125 w 131"/>
              <a:gd name="T49" fmla="*/ 3 h 39"/>
              <a:gd name="T50" fmla="*/ 131 w 131"/>
              <a:gd name="T51" fmla="*/ 0 h 39"/>
              <a:gd name="T52" fmla="*/ 127 w 131"/>
              <a:gd name="T53" fmla="*/ 5 h 39"/>
              <a:gd name="T54" fmla="*/ 125 w 131"/>
              <a:gd name="T55" fmla="*/ 8 h 39"/>
              <a:gd name="T56" fmla="*/ 123 w 131"/>
              <a:gd name="T57" fmla="*/ 12 h 39"/>
              <a:gd name="T58" fmla="*/ 120 w 131"/>
              <a:gd name="T59" fmla="*/ 15 h 39"/>
              <a:gd name="T60" fmla="*/ 116 w 131"/>
              <a:gd name="T61" fmla="*/ 19 h 39"/>
              <a:gd name="T62" fmla="*/ 112 w 131"/>
              <a:gd name="T63" fmla="*/ 23 h 39"/>
              <a:gd name="T64" fmla="*/ 107 w 131"/>
              <a:gd name="T65" fmla="*/ 26 h 39"/>
              <a:gd name="T66" fmla="*/ 101 w 131"/>
              <a:gd name="T67" fmla="*/ 30 h 39"/>
              <a:gd name="T68" fmla="*/ 94 w 131"/>
              <a:gd name="T69" fmla="*/ 33 h 39"/>
              <a:gd name="T70" fmla="*/ 80 w 131"/>
              <a:gd name="T71" fmla="*/ 37 h 39"/>
              <a:gd name="T72" fmla="*/ 73 w 131"/>
              <a:gd name="T73" fmla="*/ 38 h 39"/>
              <a:gd name="T74" fmla="*/ 65 w 131"/>
              <a:gd name="T75" fmla="*/ 39 h 39"/>
              <a:gd name="T76" fmla="*/ 50 w 131"/>
              <a:gd name="T77" fmla="*/ 37 h 39"/>
              <a:gd name="T78" fmla="*/ 36 w 131"/>
              <a:gd name="T79" fmla="*/ 33 h 39"/>
              <a:gd name="T80" fmla="*/ 30 w 131"/>
              <a:gd name="T81" fmla="*/ 30 h 39"/>
              <a:gd name="T82" fmla="*/ 24 w 131"/>
              <a:gd name="T83" fmla="*/ 26 h 39"/>
              <a:gd name="T84" fmla="*/ 19 w 131"/>
              <a:gd name="T85" fmla="*/ 23 h 39"/>
              <a:gd name="T86" fmla="*/ 14 w 131"/>
              <a:gd name="T87" fmla="*/ 19 h 39"/>
              <a:gd name="T88" fmla="*/ 11 w 131"/>
              <a:gd name="T89" fmla="*/ 15 h 39"/>
              <a:gd name="T90" fmla="*/ 7 w 131"/>
              <a:gd name="T91" fmla="*/ 12 h 39"/>
              <a:gd name="T92" fmla="*/ 5 w 131"/>
              <a:gd name="T93" fmla="*/ 8 h 39"/>
              <a:gd name="T94" fmla="*/ 3 w 131"/>
              <a:gd name="T95" fmla="*/ 5 h 39"/>
              <a:gd name="T96" fmla="*/ 0 w 131"/>
              <a:gd name="T9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1" h="39">
                <a:moveTo>
                  <a:pt x="0" y="0"/>
                </a:moveTo>
                <a:cubicBezTo>
                  <a:pt x="0" y="0"/>
                  <a:pt x="2" y="1"/>
                  <a:pt x="5" y="3"/>
                </a:cubicBezTo>
                <a:cubicBezTo>
                  <a:pt x="6" y="4"/>
                  <a:pt x="7" y="4"/>
                  <a:pt x="8" y="5"/>
                </a:cubicBezTo>
                <a:cubicBezTo>
                  <a:pt x="9" y="6"/>
                  <a:pt x="10" y="6"/>
                  <a:pt x="12" y="7"/>
                </a:cubicBezTo>
                <a:cubicBezTo>
                  <a:pt x="13" y="8"/>
                  <a:pt x="14" y="9"/>
                  <a:pt x="15" y="9"/>
                </a:cubicBezTo>
                <a:cubicBezTo>
                  <a:pt x="17" y="10"/>
                  <a:pt x="18" y="11"/>
                  <a:pt x="20" y="11"/>
                </a:cubicBezTo>
                <a:cubicBezTo>
                  <a:pt x="21" y="12"/>
                  <a:pt x="23" y="13"/>
                  <a:pt x="24" y="14"/>
                </a:cubicBezTo>
                <a:cubicBezTo>
                  <a:pt x="26" y="14"/>
                  <a:pt x="28" y="15"/>
                  <a:pt x="29" y="16"/>
                </a:cubicBezTo>
                <a:cubicBezTo>
                  <a:pt x="30" y="16"/>
                  <a:pt x="31" y="17"/>
                  <a:pt x="32" y="17"/>
                </a:cubicBezTo>
                <a:cubicBezTo>
                  <a:pt x="33" y="17"/>
                  <a:pt x="34" y="17"/>
                  <a:pt x="35" y="18"/>
                </a:cubicBezTo>
                <a:cubicBezTo>
                  <a:pt x="37" y="18"/>
                  <a:pt x="39" y="19"/>
                  <a:pt x="41" y="20"/>
                </a:cubicBezTo>
                <a:cubicBezTo>
                  <a:pt x="44" y="20"/>
                  <a:pt x="48" y="22"/>
                  <a:pt x="53" y="22"/>
                </a:cubicBezTo>
                <a:cubicBezTo>
                  <a:pt x="57" y="23"/>
                  <a:pt x="61" y="23"/>
                  <a:pt x="65" y="23"/>
                </a:cubicBezTo>
                <a:cubicBezTo>
                  <a:pt x="72" y="23"/>
                  <a:pt x="72" y="23"/>
                  <a:pt x="72" y="23"/>
                </a:cubicBezTo>
                <a:cubicBezTo>
                  <a:pt x="74" y="23"/>
                  <a:pt x="76" y="22"/>
                  <a:pt x="78" y="22"/>
                </a:cubicBezTo>
                <a:cubicBezTo>
                  <a:pt x="80" y="21"/>
                  <a:pt x="82" y="22"/>
                  <a:pt x="84" y="21"/>
                </a:cubicBezTo>
                <a:cubicBezTo>
                  <a:pt x="86" y="20"/>
                  <a:pt x="88" y="20"/>
                  <a:pt x="90" y="20"/>
                </a:cubicBezTo>
                <a:cubicBezTo>
                  <a:pt x="92" y="19"/>
                  <a:pt x="94" y="18"/>
                  <a:pt x="95" y="18"/>
                </a:cubicBezTo>
                <a:cubicBezTo>
                  <a:pt x="96" y="17"/>
                  <a:pt x="97" y="17"/>
                  <a:pt x="98" y="17"/>
                </a:cubicBezTo>
                <a:cubicBezTo>
                  <a:pt x="99" y="17"/>
                  <a:pt x="100" y="16"/>
                  <a:pt x="101" y="16"/>
                </a:cubicBezTo>
                <a:cubicBezTo>
                  <a:pt x="103" y="15"/>
                  <a:pt x="104" y="14"/>
                  <a:pt x="106" y="14"/>
                </a:cubicBezTo>
                <a:cubicBezTo>
                  <a:pt x="108" y="13"/>
                  <a:pt x="109" y="12"/>
                  <a:pt x="111" y="11"/>
                </a:cubicBezTo>
                <a:cubicBezTo>
                  <a:pt x="112" y="11"/>
                  <a:pt x="114" y="10"/>
                  <a:pt x="115" y="9"/>
                </a:cubicBezTo>
                <a:cubicBezTo>
                  <a:pt x="116" y="8"/>
                  <a:pt x="118" y="8"/>
                  <a:pt x="119" y="7"/>
                </a:cubicBezTo>
                <a:cubicBezTo>
                  <a:pt x="121" y="6"/>
                  <a:pt x="123" y="4"/>
                  <a:pt x="125" y="3"/>
                </a:cubicBezTo>
                <a:cubicBezTo>
                  <a:pt x="129" y="1"/>
                  <a:pt x="131" y="0"/>
                  <a:pt x="131" y="0"/>
                </a:cubicBezTo>
                <a:cubicBezTo>
                  <a:pt x="131" y="0"/>
                  <a:pt x="130" y="2"/>
                  <a:pt x="127" y="5"/>
                </a:cubicBezTo>
                <a:cubicBezTo>
                  <a:pt x="127" y="6"/>
                  <a:pt x="126" y="7"/>
                  <a:pt x="125" y="8"/>
                </a:cubicBezTo>
                <a:cubicBezTo>
                  <a:pt x="125" y="9"/>
                  <a:pt x="124" y="10"/>
                  <a:pt x="123" y="12"/>
                </a:cubicBezTo>
                <a:cubicBezTo>
                  <a:pt x="122" y="13"/>
                  <a:pt x="121" y="14"/>
                  <a:pt x="120" y="15"/>
                </a:cubicBezTo>
                <a:cubicBezTo>
                  <a:pt x="119" y="17"/>
                  <a:pt x="117" y="18"/>
                  <a:pt x="116" y="19"/>
                </a:cubicBezTo>
                <a:cubicBezTo>
                  <a:pt x="115" y="20"/>
                  <a:pt x="113" y="22"/>
                  <a:pt x="112" y="23"/>
                </a:cubicBezTo>
                <a:cubicBezTo>
                  <a:pt x="110" y="24"/>
                  <a:pt x="108" y="25"/>
                  <a:pt x="107" y="26"/>
                </a:cubicBezTo>
                <a:cubicBezTo>
                  <a:pt x="105" y="28"/>
                  <a:pt x="103" y="29"/>
                  <a:pt x="101" y="30"/>
                </a:cubicBezTo>
                <a:cubicBezTo>
                  <a:pt x="99" y="31"/>
                  <a:pt x="97" y="32"/>
                  <a:pt x="94" y="33"/>
                </a:cubicBezTo>
                <a:cubicBezTo>
                  <a:pt x="90" y="35"/>
                  <a:pt x="85" y="36"/>
                  <a:pt x="80" y="37"/>
                </a:cubicBezTo>
                <a:cubicBezTo>
                  <a:pt x="78" y="38"/>
                  <a:pt x="75" y="38"/>
                  <a:pt x="73" y="38"/>
                </a:cubicBezTo>
                <a:cubicBezTo>
                  <a:pt x="65" y="39"/>
                  <a:pt x="65" y="39"/>
                  <a:pt x="65" y="39"/>
                </a:cubicBezTo>
                <a:cubicBezTo>
                  <a:pt x="60" y="38"/>
                  <a:pt x="55" y="38"/>
                  <a:pt x="50" y="37"/>
                </a:cubicBezTo>
                <a:cubicBezTo>
                  <a:pt x="45" y="36"/>
                  <a:pt x="40" y="35"/>
                  <a:pt x="36" y="33"/>
                </a:cubicBezTo>
                <a:cubicBezTo>
                  <a:pt x="34" y="32"/>
                  <a:pt x="32" y="31"/>
                  <a:pt x="30" y="30"/>
                </a:cubicBezTo>
                <a:cubicBezTo>
                  <a:pt x="28" y="29"/>
                  <a:pt x="26" y="28"/>
                  <a:pt x="24" y="26"/>
                </a:cubicBezTo>
                <a:cubicBezTo>
                  <a:pt x="22" y="25"/>
                  <a:pt x="20" y="24"/>
                  <a:pt x="19" y="23"/>
                </a:cubicBezTo>
                <a:cubicBezTo>
                  <a:pt x="17" y="22"/>
                  <a:pt x="16" y="20"/>
                  <a:pt x="14" y="19"/>
                </a:cubicBezTo>
                <a:cubicBezTo>
                  <a:pt x="13" y="18"/>
                  <a:pt x="12" y="17"/>
                  <a:pt x="11" y="15"/>
                </a:cubicBezTo>
                <a:cubicBezTo>
                  <a:pt x="9" y="14"/>
                  <a:pt x="8" y="13"/>
                  <a:pt x="7" y="12"/>
                </a:cubicBezTo>
                <a:cubicBezTo>
                  <a:pt x="6" y="10"/>
                  <a:pt x="6" y="9"/>
                  <a:pt x="5" y="8"/>
                </a:cubicBezTo>
                <a:cubicBezTo>
                  <a:pt x="4" y="7"/>
                  <a:pt x="3" y="6"/>
                  <a:pt x="3" y="5"/>
                </a:cubicBezTo>
                <a:cubicBezTo>
                  <a:pt x="1" y="2"/>
                  <a:pt x="0" y="0"/>
                  <a:pt x="0"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3" name="Oval 102">
            <a:extLst>
              <a:ext uri="{FF2B5EF4-FFF2-40B4-BE49-F238E27FC236}">
                <a16:creationId xmlns:a16="http://schemas.microsoft.com/office/drawing/2014/main" id="{2C331CF9-6AEC-3E32-29D8-5D8C0741756C}"/>
              </a:ext>
            </a:extLst>
          </p:cNvPr>
          <p:cNvSpPr>
            <a:spLocks noChangeArrowheads="1"/>
          </p:cNvSpPr>
          <p:nvPr/>
        </p:nvSpPr>
        <p:spPr bwMode="auto">
          <a:xfrm>
            <a:off x="8056563" y="4944964"/>
            <a:ext cx="87313" cy="84138"/>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4" name="Oval 103">
            <a:extLst>
              <a:ext uri="{FF2B5EF4-FFF2-40B4-BE49-F238E27FC236}">
                <a16:creationId xmlns:a16="http://schemas.microsoft.com/office/drawing/2014/main" id="{FA778570-9B98-F9AD-579F-08DFF62BA81D}"/>
              </a:ext>
            </a:extLst>
          </p:cNvPr>
          <p:cNvSpPr>
            <a:spLocks noChangeArrowheads="1"/>
          </p:cNvSpPr>
          <p:nvPr/>
        </p:nvSpPr>
        <p:spPr bwMode="auto">
          <a:xfrm>
            <a:off x="7842492" y="3027517"/>
            <a:ext cx="87313" cy="84138"/>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5" name="Oval 104">
            <a:extLst>
              <a:ext uri="{FF2B5EF4-FFF2-40B4-BE49-F238E27FC236}">
                <a16:creationId xmlns:a16="http://schemas.microsoft.com/office/drawing/2014/main" id="{7DDCCF9E-7274-EECC-3E65-75869B482EA3}"/>
              </a:ext>
            </a:extLst>
          </p:cNvPr>
          <p:cNvSpPr>
            <a:spLocks noChangeArrowheads="1"/>
          </p:cNvSpPr>
          <p:nvPr/>
        </p:nvSpPr>
        <p:spPr bwMode="auto">
          <a:xfrm>
            <a:off x="8044669" y="3027517"/>
            <a:ext cx="87313" cy="84138"/>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 name="TextBox 1">
            <a:extLst>
              <a:ext uri="{FF2B5EF4-FFF2-40B4-BE49-F238E27FC236}">
                <a16:creationId xmlns:a16="http://schemas.microsoft.com/office/drawing/2014/main" id="{01A95D82-1D99-BE42-B769-E99B585FB168}"/>
              </a:ext>
            </a:extLst>
          </p:cNvPr>
          <p:cNvSpPr txBox="1"/>
          <p:nvPr/>
        </p:nvSpPr>
        <p:spPr>
          <a:xfrm>
            <a:off x="244367" y="4865048"/>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640010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57" hidden="1">
            <a:extLst>
              <a:ext uri="{FF2B5EF4-FFF2-40B4-BE49-F238E27FC236}">
                <a16:creationId xmlns:a16="http://schemas.microsoft.com/office/drawing/2014/main" id="{C7EC3EA7-A56E-0C94-A281-7AE5580DAFD5}"/>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329" imgH="329" progId="TCLayout.ActiveDocument.1">
                  <p:embed/>
                </p:oleObj>
              </mc:Choice>
              <mc:Fallback>
                <p:oleObj name="think-cell Slide" r:id="rId3" imgW="329" imgH="329" progId="TCLayout.ActiveDocument.1">
                  <p:embed/>
                  <p:pic>
                    <p:nvPicPr>
                      <p:cNvPr id="58" name="Object 57" hidden="1">
                        <a:extLst>
                          <a:ext uri="{FF2B5EF4-FFF2-40B4-BE49-F238E27FC236}">
                            <a16:creationId xmlns:a16="http://schemas.microsoft.com/office/drawing/2014/main" id="{C7EC3EA7-A56E-0C94-A281-7AE5580DAFD5}"/>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746FCAE-E25A-338E-DC9B-38A6955E7AC5}"/>
              </a:ext>
            </a:extLst>
          </p:cNvPr>
          <p:cNvSpPr>
            <a:spLocks noGrp="1"/>
          </p:cNvSpPr>
          <p:nvPr>
            <p:ph type="title"/>
          </p:nvPr>
        </p:nvSpPr>
        <p:spPr>
          <a:xfrm>
            <a:off x="163400" y="486552"/>
            <a:ext cx="9492980" cy="311624"/>
          </a:xfrm>
        </p:spPr>
        <p:txBody>
          <a:bodyPr vert="horz">
            <a:noAutofit/>
          </a:bodyPr>
          <a:lstStyle/>
          <a:p>
            <a:r>
              <a:rPr lang="en-US" sz="3200" dirty="0">
                <a:latin typeface="+mj-lt"/>
              </a:rPr>
              <a:t>BETA Heart – Received $926,403 in Malpractice</a:t>
            </a:r>
            <a:br>
              <a:rPr lang="en-US" sz="3200" dirty="0">
                <a:latin typeface="+mj-lt"/>
              </a:rPr>
            </a:br>
            <a:r>
              <a:rPr lang="en-US" sz="3200" dirty="0">
                <a:latin typeface="+mj-lt"/>
              </a:rPr>
              <a:t>Premium Credit for FY24</a:t>
            </a:r>
          </a:p>
        </p:txBody>
      </p:sp>
      <p:pic>
        <p:nvPicPr>
          <p:cNvPr id="18" name="Picture 17">
            <a:extLst>
              <a:ext uri="{FF2B5EF4-FFF2-40B4-BE49-F238E27FC236}">
                <a16:creationId xmlns:a16="http://schemas.microsoft.com/office/drawing/2014/main" id="{7AE44959-5173-2FC5-47AE-25B4C93A2674}"/>
              </a:ext>
            </a:extLst>
          </p:cNvPr>
          <p:cNvPicPr>
            <a:picLocks noChangeAspect="1"/>
          </p:cNvPicPr>
          <p:nvPr/>
        </p:nvPicPr>
        <p:blipFill rotWithShape="1">
          <a:blip r:embed="rId5"/>
          <a:srcRect l="2185"/>
          <a:stretch/>
        </p:blipFill>
        <p:spPr>
          <a:xfrm>
            <a:off x="99873" y="1224302"/>
            <a:ext cx="8944253" cy="3820980"/>
          </a:xfrm>
          <a:prstGeom prst="rect">
            <a:avLst/>
          </a:prstGeom>
        </p:spPr>
      </p:pic>
      <p:sp>
        <p:nvSpPr>
          <p:cNvPr id="3" name="TextBox 2">
            <a:extLst>
              <a:ext uri="{FF2B5EF4-FFF2-40B4-BE49-F238E27FC236}">
                <a16:creationId xmlns:a16="http://schemas.microsoft.com/office/drawing/2014/main" id="{2CFE5656-26F6-9577-3861-5D18981F0DB3}"/>
              </a:ext>
            </a:extLst>
          </p:cNvPr>
          <p:cNvSpPr txBox="1"/>
          <p:nvPr/>
        </p:nvSpPr>
        <p:spPr>
          <a:xfrm>
            <a:off x="244367" y="4928056"/>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1343587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37B87-AFBE-8041-B037-A07399471D48}"/>
              </a:ext>
            </a:extLst>
          </p:cNvPr>
          <p:cNvSpPr>
            <a:spLocks noGrp="1"/>
          </p:cNvSpPr>
          <p:nvPr>
            <p:ph type="title"/>
          </p:nvPr>
        </p:nvSpPr>
        <p:spPr>
          <a:xfrm>
            <a:off x="566994" y="1788411"/>
            <a:ext cx="8229601" cy="1566678"/>
          </a:xfrm>
        </p:spPr>
        <p:txBody>
          <a:bodyPr anchor="ctr">
            <a:normAutofit/>
          </a:bodyPr>
          <a:lstStyle/>
          <a:p>
            <a:pPr>
              <a:spcAft>
                <a:spcPts val="450"/>
              </a:spcAft>
            </a:pPr>
            <a:r>
              <a:rPr lang="en-US" altLang="en-US" dirty="0">
                <a:ea typeface="ＭＳ Ｐゴシック" panose="020B0600070205080204" pitchFamily="34" charset="-128"/>
              </a:rPr>
              <a:t>Building Strength at the Middle:</a:t>
            </a:r>
            <a:br>
              <a:rPr lang="en-US" altLang="en-US" dirty="0">
                <a:ea typeface="ＭＳ Ｐゴシック" panose="020B0600070205080204" pitchFamily="34" charset="-128"/>
              </a:rPr>
            </a:br>
            <a:r>
              <a:rPr lang="en-US" altLang="en-US" dirty="0">
                <a:ea typeface="ＭＳ Ｐゴシック" panose="020B0600070205080204" pitchFamily="34" charset="-128"/>
              </a:rPr>
              <a:t>“Leaders Co-Learning with Leaders”</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991298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D8A45E-374D-7DCB-9E90-B51000F8287C}"/>
              </a:ext>
            </a:extLst>
          </p:cNvPr>
          <p:cNvSpPr txBox="1"/>
          <p:nvPr/>
        </p:nvSpPr>
        <p:spPr>
          <a:xfrm>
            <a:off x="1345881" y="2430770"/>
            <a:ext cx="6452237" cy="1842043"/>
          </a:xfrm>
          <a:prstGeom prst="rect">
            <a:avLst/>
          </a:prstGeom>
          <a:noFill/>
        </p:spPr>
        <p:txBody>
          <a:bodyPr wrap="square">
            <a:spAutoFit/>
          </a:bodyPr>
          <a:lstStyle/>
          <a:p>
            <a:pPr defTabSz="582930">
              <a:spcAft>
                <a:spcPts val="600"/>
              </a:spcAft>
            </a:pPr>
            <a:r>
              <a:rPr lang="en-US" sz="1360" kern="1200" dirty="0">
                <a:solidFill>
                  <a:schemeClr val="tx1"/>
                </a:solidFill>
                <a:latin typeface="+mn-lt"/>
                <a:ea typeface="+mn-ea"/>
                <a:cs typeface="+mn-cs"/>
              </a:rPr>
              <a:t>“Gallup has determined from decades of data and interviews with millions of employees that </a:t>
            </a:r>
            <a:r>
              <a:rPr lang="en-US" sz="1360" b="1" kern="1200" dirty="0">
                <a:solidFill>
                  <a:schemeClr val="tx1"/>
                </a:solidFill>
                <a:latin typeface="+mn-lt"/>
                <a:ea typeface="+mn-ea"/>
                <a:cs typeface="+mn-cs"/>
              </a:rPr>
              <a:t>70 percent of the variance in team engagement </a:t>
            </a:r>
            <a:r>
              <a:rPr lang="en-US" sz="1360" b="1" i="1" kern="1200" dirty="0">
                <a:solidFill>
                  <a:schemeClr val="tx1"/>
                </a:solidFill>
                <a:latin typeface="+mn-lt"/>
                <a:ea typeface="+mn-ea"/>
                <a:cs typeface="+mn-cs"/>
              </a:rPr>
              <a:t>is determined solely by the manager</a:t>
            </a:r>
            <a:r>
              <a:rPr lang="en-US" sz="1360" kern="1200" dirty="0">
                <a:solidFill>
                  <a:schemeClr val="tx1"/>
                </a:solidFill>
                <a:latin typeface="+mn-lt"/>
                <a:ea typeface="+mn-ea"/>
                <a:cs typeface="+mn-cs"/>
              </a:rPr>
              <a:t>. Yet here we are in the post-pandemic age, and </a:t>
            </a:r>
            <a:r>
              <a:rPr lang="en-US" sz="1360" b="1" kern="1200" dirty="0">
                <a:solidFill>
                  <a:schemeClr val="tx1"/>
                </a:solidFill>
                <a:latin typeface="+mn-lt"/>
                <a:ea typeface="+mn-ea"/>
                <a:cs typeface="+mn-cs"/>
              </a:rPr>
              <a:t>organizations that aren't doing massive layoffs continue to think of every strategy for retaining their workers </a:t>
            </a:r>
            <a:r>
              <a:rPr lang="en-US" sz="1360" kern="1200" dirty="0">
                <a:solidFill>
                  <a:schemeClr val="tx1"/>
                </a:solidFill>
                <a:latin typeface="+mn-lt"/>
                <a:ea typeface="+mn-ea"/>
                <a:cs typeface="+mn-cs"/>
              </a:rPr>
              <a:t>-- </a:t>
            </a:r>
            <a:r>
              <a:rPr lang="en-US" sz="1360" b="1" kern="1200" dirty="0">
                <a:solidFill>
                  <a:schemeClr val="tx1"/>
                </a:solidFill>
                <a:latin typeface="+mn-lt"/>
                <a:ea typeface="+mn-ea"/>
                <a:cs typeface="+mn-cs"/>
              </a:rPr>
              <a:t>from more pay, more perks, more flexible work options, and more mental health resources, to name a few -- without considering the role and impact that the manager makes on the employee</a:t>
            </a:r>
            <a:r>
              <a:rPr lang="en-US" sz="1360" kern="1200" dirty="0">
                <a:solidFill>
                  <a:schemeClr val="tx1"/>
                </a:solidFill>
                <a:latin typeface="+mn-lt"/>
                <a:ea typeface="+mn-ea"/>
                <a:cs typeface="+mn-cs"/>
              </a:rPr>
              <a:t>. </a:t>
            </a:r>
          </a:p>
          <a:p>
            <a:pPr>
              <a:spcAft>
                <a:spcPts val="600"/>
              </a:spcAft>
            </a:pPr>
            <a:endParaRPr lang="en-US" dirty="0">
              <a:solidFill>
                <a:srgbClr val="474747"/>
              </a:solidFill>
            </a:endParaRPr>
          </a:p>
        </p:txBody>
      </p:sp>
      <p:pic>
        <p:nvPicPr>
          <p:cNvPr id="5" name="Picture 4" descr="A white background with black text&#10;&#10;Description automatically generated">
            <a:extLst>
              <a:ext uri="{FF2B5EF4-FFF2-40B4-BE49-F238E27FC236}">
                <a16:creationId xmlns:a16="http://schemas.microsoft.com/office/drawing/2014/main" id="{C829B5AE-342F-32E9-A7B7-132C23C8B1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272" y="894180"/>
            <a:ext cx="3760494" cy="1459790"/>
          </a:xfrm>
          <a:prstGeom prst="rect">
            <a:avLst/>
          </a:prstGeom>
        </p:spPr>
      </p:pic>
      <p:sp>
        <p:nvSpPr>
          <p:cNvPr id="8" name="Title 1">
            <a:extLst>
              <a:ext uri="{FF2B5EF4-FFF2-40B4-BE49-F238E27FC236}">
                <a16:creationId xmlns:a16="http://schemas.microsoft.com/office/drawing/2014/main" id="{390FF68E-890D-FF6C-5AC7-62CB3DB4059B}"/>
              </a:ext>
            </a:extLst>
          </p:cNvPr>
          <p:cNvSpPr txBox="1">
            <a:spLocks/>
          </p:cNvSpPr>
          <p:nvPr/>
        </p:nvSpPr>
        <p:spPr>
          <a:xfrm>
            <a:off x="1345881" y="4129010"/>
            <a:ext cx="6511159" cy="706760"/>
          </a:xfrm>
          <a:prstGeom prst="rect">
            <a:avLst/>
          </a:prstGeom>
          <a:solidFill>
            <a:schemeClr val="bg2"/>
          </a:solidFill>
        </p:spPr>
        <p:txBody>
          <a:bodyPr>
            <a:normAutofit/>
          </a:bodyPr>
          <a:lst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mj-cs"/>
              </a:defRPr>
            </a:lvl1pPr>
          </a:lstStyle>
          <a:p>
            <a:endParaRPr lang="en-US" sz="2800" dirty="0">
              <a:solidFill>
                <a:schemeClr val="bg1"/>
              </a:solidFill>
              <a:latin typeface="+mn-lt"/>
            </a:endParaRPr>
          </a:p>
        </p:txBody>
      </p:sp>
      <p:sp>
        <p:nvSpPr>
          <p:cNvPr id="2" name="TextBox 1">
            <a:extLst>
              <a:ext uri="{FF2B5EF4-FFF2-40B4-BE49-F238E27FC236}">
                <a16:creationId xmlns:a16="http://schemas.microsoft.com/office/drawing/2014/main" id="{8DAC53BB-4302-EEA1-A6DC-7BB8D7646B0C}"/>
              </a:ext>
            </a:extLst>
          </p:cNvPr>
          <p:cNvSpPr txBox="1"/>
          <p:nvPr/>
        </p:nvSpPr>
        <p:spPr>
          <a:xfrm>
            <a:off x="1402194" y="4268438"/>
            <a:ext cx="6511160" cy="638636"/>
          </a:xfrm>
          <a:prstGeom prst="rect">
            <a:avLst/>
          </a:prstGeom>
          <a:noFill/>
        </p:spPr>
        <p:txBody>
          <a:bodyPr wrap="square" rtlCol="0">
            <a:spAutoFit/>
          </a:bodyPr>
          <a:lstStyle/>
          <a:p>
            <a:pPr defTabSz="582930">
              <a:spcAft>
                <a:spcPts val="600"/>
              </a:spcAft>
            </a:pPr>
            <a:r>
              <a:rPr lang="en-US" sz="1700" b="1" kern="1200" dirty="0">
                <a:solidFill>
                  <a:schemeClr val="bg1"/>
                </a:solidFill>
                <a:latin typeface="+mn-lt"/>
                <a:ea typeface="+mn-ea"/>
                <a:cs typeface="+mn-cs"/>
              </a:rPr>
              <a:t>We've heard this tune before:</a:t>
            </a:r>
            <a:r>
              <a:rPr lang="en-US" sz="1700" b="1" dirty="0">
                <a:solidFill>
                  <a:schemeClr val="bg1"/>
                </a:solidFill>
              </a:rPr>
              <a:t> p</a:t>
            </a:r>
            <a:r>
              <a:rPr lang="en-US" sz="1700" b="1" kern="1200" dirty="0">
                <a:solidFill>
                  <a:schemeClr val="bg1"/>
                </a:solidFill>
                <a:latin typeface="+mn-lt"/>
                <a:ea typeface="+mn-ea"/>
                <a:cs typeface="+mn-cs"/>
              </a:rPr>
              <a:t>eople leave managers, not companies</a:t>
            </a:r>
          </a:p>
          <a:p>
            <a:pPr>
              <a:spcAft>
                <a:spcPts val="600"/>
              </a:spcAft>
            </a:pPr>
            <a:endParaRPr lang="en-US" dirty="0"/>
          </a:p>
        </p:txBody>
      </p:sp>
      <p:pic>
        <p:nvPicPr>
          <p:cNvPr id="6" name="Picture 5" descr="A black and white logo&#10;&#10;Description automatically generated">
            <a:extLst>
              <a:ext uri="{FF2B5EF4-FFF2-40B4-BE49-F238E27FC236}">
                <a16:creationId xmlns:a16="http://schemas.microsoft.com/office/drawing/2014/main" id="{10C1CFDC-0A13-03BF-D89B-F81347EE2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272" y="331223"/>
            <a:ext cx="1167523" cy="427639"/>
          </a:xfrm>
          <a:prstGeom prst="rect">
            <a:avLst/>
          </a:prstGeom>
        </p:spPr>
      </p:pic>
    </p:spTree>
    <p:extLst>
      <p:ext uri="{BB962C8B-B14F-4D97-AF65-F5344CB8AC3E}">
        <p14:creationId xmlns:p14="http://schemas.microsoft.com/office/powerpoint/2010/main" val="4056792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084BE8-C2BF-1149-8F17-907AD7F35475}"/>
              </a:ext>
            </a:extLst>
          </p:cNvPr>
          <p:cNvSpPr txBox="1">
            <a:spLocks/>
          </p:cNvSpPr>
          <p:nvPr/>
        </p:nvSpPr>
        <p:spPr>
          <a:xfrm>
            <a:off x="120692" y="16682"/>
            <a:ext cx="8334808" cy="761238"/>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mj-cs"/>
              </a:defRPr>
            </a:lvl1pPr>
          </a:lstStyle>
          <a:p>
            <a:pPr defTabSz="914400"/>
            <a:r>
              <a:rPr lang="en-US" dirty="0">
                <a:latin typeface="+mj-lt"/>
              </a:rPr>
              <a:t>Workforce Needs and Expectations Have Shifted</a:t>
            </a:r>
          </a:p>
        </p:txBody>
      </p:sp>
      <p:sp>
        <p:nvSpPr>
          <p:cNvPr id="6" name="Right Arrow 5">
            <a:extLst>
              <a:ext uri="{FF2B5EF4-FFF2-40B4-BE49-F238E27FC236}">
                <a16:creationId xmlns:a16="http://schemas.microsoft.com/office/drawing/2014/main" id="{784364F0-3674-6EEB-2538-62A03E25AC76}"/>
              </a:ext>
            </a:extLst>
          </p:cNvPr>
          <p:cNvSpPr/>
          <p:nvPr/>
        </p:nvSpPr>
        <p:spPr>
          <a:xfrm>
            <a:off x="2614517" y="2471631"/>
            <a:ext cx="496463" cy="34411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accent6"/>
              </a:solidFill>
              <a:latin typeface="Arial" panose="020B0604020202020204" pitchFamily="34" charset="0"/>
            </a:endParaRPr>
          </a:p>
        </p:txBody>
      </p:sp>
      <p:sp>
        <p:nvSpPr>
          <p:cNvPr id="7" name="Rectangle 6">
            <a:extLst>
              <a:ext uri="{FF2B5EF4-FFF2-40B4-BE49-F238E27FC236}">
                <a16:creationId xmlns:a16="http://schemas.microsoft.com/office/drawing/2014/main" id="{FAB0E61C-5339-6D56-96DE-05A919E183E3}"/>
              </a:ext>
            </a:extLst>
          </p:cNvPr>
          <p:cNvSpPr/>
          <p:nvPr/>
        </p:nvSpPr>
        <p:spPr>
          <a:xfrm>
            <a:off x="6113872" y="2264253"/>
            <a:ext cx="2912365" cy="2123658"/>
          </a:xfrm>
          <a:prstGeom prst="rect">
            <a:avLst/>
          </a:prstGeom>
        </p:spPr>
        <p:txBody>
          <a:bodyPr wrap="square">
            <a:spAutoFit/>
          </a:bodyPr>
          <a:lstStyle/>
          <a:p>
            <a:pPr marL="289703" indent="-285750" defTabSz="569214">
              <a:spcAft>
                <a:spcPts val="600"/>
              </a:spcAft>
              <a:buFont typeface="Arial" panose="020B0604020202020204" pitchFamily="34" charset="0"/>
              <a:buChar char="•"/>
            </a:pPr>
            <a:r>
              <a:rPr lang="en-US" sz="1300" dirty="0">
                <a:latin typeface="Arial" panose="020B0604020202020204" pitchFamily="34" charset="0"/>
              </a:rPr>
              <a:t>D</a:t>
            </a:r>
            <a:r>
              <a:rPr lang="en-US" sz="1300" kern="1200" dirty="0">
                <a:solidFill>
                  <a:schemeClr val="tx1"/>
                </a:solidFill>
                <a:latin typeface="Arial" panose="020B0604020202020204" pitchFamily="34" charset="0"/>
                <a:ea typeface="+mn-ea"/>
                <a:cs typeface="+mn-cs"/>
              </a:rPr>
              <a:t>emonstrates empathy, trustworthiness and</a:t>
            </a:r>
            <a:br>
              <a:rPr lang="en-US" sz="1300" kern="1200" dirty="0">
                <a:solidFill>
                  <a:schemeClr val="tx1"/>
                </a:solidFill>
                <a:latin typeface="Arial" panose="020B0604020202020204" pitchFamily="34" charset="0"/>
                <a:ea typeface="+mn-ea"/>
                <a:cs typeface="+mn-cs"/>
              </a:rPr>
            </a:br>
            <a:r>
              <a:rPr lang="en-US" sz="1300" kern="1200" dirty="0">
                <a:solidFill>
                  <a:schemeClr val="tx1"/>
                </a:solidFill>
                <a:latin typeface="Arial" panose="020B0604020202020204" pitchFamily="34" charset="0"/>
                <a:ea typeface="+mn-ea"/>
                <a:cs typeface="+mn-cs"/>
              </a:rPr>
              <a:t>transparency</a:t>
            </a:r>
          </a:p>
          <a:p>
            <a:pPr marL="289703" indent="-285750" defTabSz="569214">
              <a:spcAft>
                <a:spcPts val="600"/>
              </a:spcAft>
              <a:buFont typeface="Arial" panose="020B0604020202020204" pitchFamily="34" charset="0"/>
              <a:buChar char="•"/>
            </a:pPr>
            <a:r>
              <a:rPr lang="en-US" sz="1300" kern="1200" dirty="0">
                <a:solidFill>
                  <a:schemeClr val="tx1"/>
                </a:solidFill>
                <a:latin typeface="Arial" panose="020B0604020202020204" pitchFamily="34" charset="0"/>
                <a:ea typeface="+mn-ea"/>
                <a:cs typeface="+mn-cs"/>
              </a:rPr>
              <a:t>Is human-centered, responsible and mindful</a:t>
            </a:r>
          </a:p>
          <a:p>
            <a:pPr marL="289703" indent="-285750" defTabSz="569214">
              <a:spcAft>
                <a:spcPts val="600"/>
              </a:spcAft>
              <a:buFont typeface="Arial" panose="020B0604020202020204" pitchFamily="34" charset="0"/>
              <a:buChar char="•"/>
            </a:pPr>
            <a:r>
              <a:rPr lang="en-US" sz="1300" dirty="0">
                <a:latin typeface="Arial" panose="020B0604020202020204" pitchFamily="34" charset="0"/>
              </a:rPr>
              <a:t>D</a:t>
            </a:r>
            <a:r>
              <a:rPr lang="en-US" sz="1300" kern="1200" dirty="0">
                <a:solidFill>
                  <a:schemeClr val="tx1"/>
                </a:solidFill>
                <a:latin typeface="Arial" panose="020B0604020202020204" pitchFamily="34" charset="0"/>
                <a:ea typeface="+mn-ea"/>
                <a:cs typeface="+mn-cs"/>
              </a:rPr>
              <a:t>evelops best talent and</a:t>
            </a:r>
            <a:br>
              <a:rPr lang="en-US" sz="1300" kern="1200" dirty="0">
                <a:solidFill>
                  <a:schemeClr val="tx1"/>
                </a:solidFill>
                <a:latin typeface="Arial" panose="020B0604020202020204" pitchFamily="34" charset="0"/>
                <a:ea typeface="+mn-ea"/>
                <a:cs typeface="+mn-cs"/>
              </a:rPr>
            </a:br>
            <a:r>
              <a:rPr lang="en-US" sz="1300" kern="1200" dirty="0">
                <a:solidFill>
                  <a:schemeClr val="tx1"/>
                </a:solidFill>
                <a:latin typeface="Arial" panose="020B0604020202020204" pitchFamily="34" charset="0"/>
                <a:ea typeface="+mn-ea"/>
                <a:cs typeface="+mn-cs"/>
              </a:rPr>
              <a:t>makes world better</a:t>
            </a:r>
          </a:p>
          <a:p>
            <a:pPr marL="289703" indent="-285750" defTabSz="569214">
              <a:spcAft>
                <a:spcPts val="600"/>
              </a:spcAft>
              <a:buFont typeface="Arial" panose="020B0604020202020204" pitchFamily="34" charset="0"/>
              <a:buChar char="•"/>
            </a:pPr>
            <a:r>
              <a:rPr lang="en-US" sz="1300" dirty="0">
                <a:latin typeface="Arial" panose="020B0604020202020204" pitchFamily="34" charset="0"/>
              </a:rPr>
              <a:t>H</a:t>
            </a:r>
            <a:r>
              <a:rPr lang="en-US" sz="1300" kern="1200" dirty="0">
                <a:solidFill>
                  <a:schemeClr val="tx1"/>
                </a:solidFill>
                <a:latin typeface="Arial" panose="020B0604020202020204" pitchFamily="34" charset="0"/>
                <a:ea typeface="+mn-ea"/>
                <a:cs typeface="+mn-cs"/>
              </a:rPr>
              <a:t>olds self and team</a:t>
            </a:r>
            <a:br>
              <a:rPr lang="en-US" sz="1300" kern="1200" dirty="0">
                <a:solidFill>
                  <a:schemeClr val="tx1"/>
                </a:solidFill>
                <a:latin typeface="Arial" panose="020B0604020202020204" pitchFamily="34" charset="0"/>
                <a:ea typeface="+mn-ea"/>
                <a:cs typeface="+mn-cs"/>
              </a:rPr>
            </a:br>
            <a:r>
              <a:rPr lang="en-US" sz="1300" kern="1200" dirty="0">
                <a:solidFill>
                  <a:schemeClr val="tx1"/>
                </a:solidFill>
                <a:latin typeface="Arial" panose="020B0604020202020204" pitchFamily="34" charset="0"/>
                <a:ea typeface="+mn-ea"/>
                <a:cs typeface="+mn-cs"/>
              </a:rPr>
              <a:t>accountable</a:t>
            </a:r>
            <a:endParaRPr lang="en-US" sz="1300" dirty="0">
              <a:latin typeface="Arial" panose="020B0604020202020204" pitchFamily="34" charset="0"/>
            </a:endParaRPr>
          </a:p>
        </p:txBody>
      </p:sp>
      <p:pic>
        <p:nvPicPr>
          <p:cNvPr id="8" name="Graphic 7" descr="Social distancing with solid fill">
            <a:extLst>
              <a:ext uri="{FF2B5EF4-FFF2-40B4-BE49-F238E27FC236}">
                <a16:creationId xmlns:a16="http://schemas.microsoft.com/office/drawing/2014/main" id="{5941AA18-C169-AB31-4B7D-B45D28D04A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80511" y="1090891"/>
            <a:ext cx="581530" cy="504955"/>
          </a:xfrm>
          <a:prstGeom prst="rect">
            <a:avLst/>
          </a:prstGeom>
        </p:spPr>
      </p:pic>
      <p:sp>
        <p:nvSpPr>
          <p:cNvPr id="9" name="TextBox 8">
            <a:extLst>
              <a:ext uri="{FF2B5EF4-FFF2-40B4-BE49-F238E27FC236}">
                <a16:creationId xmlns:a16="http://schemas.microsoft.com/office/drawing/2014/main" id="{975BE6F8-E04A-7175-1E54-73754D78A7AA}"/>
              </a:ext>
            </a:extLst>
          </p:cNvPr>
          <p:cNvSpPr txBox="1"/>
          <p:nvPr/>
        </p:nvSpPr>
        <p:spPr>
          <a:xfrm>
            <a:off x="6089658" y="1710255"/>
            <a:ext cx="2672277" cy="553998"/>
          </a:xfrm>
          <a:prstGeom prst="rect">
            <a:avLst/>
          </a:prstGeom>
          <a:noFill/>
        </p:spPr>
        <p:txBody>
          <a:bodyPr wrap="square" rtlCol="0">
            <a:spAutoFit/>
          </a:bodyPr>
          <a:lstStyle/>
          <a:p>
            <a:pPr algn="ctr" defTabSz="569214">
              <a:spcAft>
                <a:spcPts val="600"/>
              </a:spcAft>
            </a:pPr>
            <a:r>
              <a:rPr lang="en-US" sz="1500" b="1" kern="1200" dirty="0">
                <a:solidFill>
                  <a:schemeClr val="accent1"/>
                </a:solidFill>
                <a:latin typeface="Arial" panose="020B0604020202020204" pitchFamily="34" charset="0"/>
                <a:ea typeface="+mn-ea"/>
                <a:cs typeface="+mn-cs"/>
              </a:rPr>
              <a:t>Modern Mid-Level Leader (Director Manager)</a:t>
            </a:r>
            <a:endParaRPr lang="en-US" sz="1500" b="1" dirty="0">
              <a:solidFill>
                <a:schemeClr val="accent1"/>
              </a:solidFill>
              <a:latin typeface="Arial" panose="020B0604020202020204" pitchFamily="34" charset="0"/>
            </a:endParaRPr>
          </a:p>
        </p:txBody>
      </p:sp>
      <p:sp>
        <p:nvSpPr>
          <p:cNvPr id="10" name="TextBox 9">
            <a:extLst>
              <a:ext uri="{FF2B5EF4-FFF2-40B4-BE49-F238E27FC236}">
                <a16:creationId xmlns:a16="http://schemas.microsoft.com/office/drawing/2014/main" id="{4DE7D575-299C-93EF-3DC7-402884F51825}"/>
              </a:ext>
            </a:extLst>
          </p:cNvPr>
          <p:cNvSpPr txBox="1"/>
          <p:nvPr/>
        </p:nvSpPr>
        <p:spPr>
          <a:xfrm>
            <a:off x="405441" y="2010058"/>
            <a:ext cx="2466910" cy="1123384"/>
          </a:xfrm>
          <a:prstGeom prst="rect">
            <a:avLst/>
          </a:prstGeom>
          <a:noFill/>
        </p:spPr>
        <p:txBody>
          <a:bodyPr wrap="square" rtlCol="0">
            <a:spAutoFit/>
          </a:bodyPr>
          <a:lstStyle/>
          <a:p>
            <a:pPr defTabSz="569214"/>
            <a:endParaRPr lang="en-US" sz="1500" b="1" kern="1200" dirty="0">
              <a:solidFill>
                <a:schemeClr val="accent1"/>
              </a:solidFill>
              <a:latin typeface="Arial" panose="020B0604020202020204" pitchFamily="34" charset="0"/>
              <a:ea typeface="+mn-ea"/>
              <a:cs typeface="+mn-cs"/>
            </a:endParaRPr>
          </a:p>
          <a:p>
            <a:pPr marL="226314" indent="-284607" defTabSz="569214">
              <a:buFont typeface="Arial" panose="020B0604020202020204" pitchFamily="34" charset="0"/>
              <a:buChar char="•"/>
            </a:pPr>
            <a:r>
              <a:rPr lang="en-US" sz="1300" kern="1200" dirty="0">
                <a:solidFill>
                  <a:schemeClr val="tx1"/>
                </a:solidFill>
                <a:latin typeface="Arial" panose="020B0604020202020204" pitchFamily="34" charset="0"/>
                <a:ea typeface="+mn-ea"/>
                <a:cs typeface="+mn-cs"/>
              </a:rPr>
              <a:t>Keep me safe</a:t>
            </a:r>
          </a:p>
          <a:p>
            <a:pPr marL="226314" indent="-284607" defTabSz="569214">
              <a:buFont typeface="Arial" panose="020B0604020202020204" pitchFamily="34" charset="0"/>
              <a:buChar char="•"/>
            </a:pPr>
            <a:r>
              <a:rPr lang="en-US" sz="1300" kern="1200" dirty="0">
                <a:solidFill>
                  <a:schemeClr val="tx1"/>
                </a:solidFill>
                <a:latin typeface="Arial" panose="020B0604020202020204" pitchFamily="34" charset="0"/>
                <a:ea typeface="+mn-ea"/>
                <a:cs typeface="+mn-cs"/>
              </a:rPr>
              <a:t>Keep me working</a:t>
            </a:r>
          </a:p>
          <a:p>
            <a:pPr marL="226314" indent="-284607" defTabSz="569214">
              <a:buFont typeface="Arial" panose="020B0604020202020204" pitchFamily="34" charset="0"/>
              <a:buChar char="•"/>
            </a:pPr>
            <a:r>
              <a:rPr lang="en-US" sz="1300" kern="1200" dirty="0">
                <a:solidFill>
                  <a:schemeClr val="tx1"/>
                </a:solidFill>
                <a:latin typeface="Arial" panose="020B0604020202020204" pitchFamily="34" charset="0"/>
                <a:ea typeface="+mn-ea"/>
                <a:cs typeface="+mn-cs"/>
              </a:rPr>
              <a:t>Keep me informed</a:t>
            </a:r>
          </a:p>
          <a:p>
            <a:pPr marL="226314" indent="-284607" defTabSz="569214">
              <a:buFont typeface="Arial" panose="020B0604020202020204" pitchFamily="34" charset="0"/>
              <a:buChar char="•"/>
            </a:pPr>
            <a:r>
              <a:rPr lang="en-US" sz="1300" kern="1200" dirty="0">
                <a:solidFill>
                  <a:schemeClr val="tx1"/>
                </a:solidFill>
                <a:latin typeface="Arial" panose="020B0604020202020204" pitchFamily="34" charset="0"/>
                <a:ea typeface="+mn-ea"/>
                <a:cs typeface="+mn-cs"/>
              </a:rPr>
              <a:t>Keep me well</a:t>
            </a:r>
          </a:p>
        </p:txBody>
      </p:sp>
      <p:sp>
        <p:nvSpPr>
          <p:cNvPr id="11" name="TextBox 10">
            <a:extLst>
              <a:ext uri="{FF2B5EF4-FFF2-40B4-BE49-F238E27FC236}">
                <a16:creationId xmlns:a16="http://schemas.microsoft.com/office/drawing/2014/main" id="{A206D33D-EB55-AECA-2F4B-F19F364082C7}"/>
              </a:ext>
            </a:extLst>
          </p:cNvPr>
          <p:cNvSpPr txBox="1"/>
          <p:nvPr/>
        </p:nvSpPr>
        <p:spPr>
          <a:xfrm>
            <a:off x="3113865" y="2264253"/>
            <a:ext cx="2613457" cy="2723823"/>
          </a:xfrm>
          <a:prstGeom prst="rect">
            <a:avLst/>
          </a:prstGeom>
          <a:noFill/>
        </p:spPr>
        <p:txBody>
          <a:bodyPr wrap="square" rtlCol="0">
            <a:spAutoFit/>
          </a:bodyPr>
          <a:lstStyle/>
          <a:p>
            <a:pPr marL="284607" indent="-284607" defTabSz="569214">
              <a:buFont typeface="Arial" panose="020B0604020202020204" pitchFamily="34" charset="0"/>
              <a:buChar char="•"/>
            </a:pPr>
            <a:r>
              <a:rPr lang="en-US" sz="1300" dirty="0">
                <a:latin typeface="Arial" panose="020B0604020202020204" pitchFamily="34" charset="0"/>
              </a:rPr>
              <a:t>More control over how I work, where I work and what kind of leader I work for</a:t>
            </a:r>
          </a:p>
          <a:p>
            <a:pPr marL="284607" indent="-284607" defTabSz="569214">
              <a:buFont typeface="Arial" panose="020B0604020202020204" pitchFamily="34" charset="0"/>
              <a:buChar char="•"/>
            </a:pPr>
            <a:r>
              <a:rPr lang="en-US" sz="1300" kern="1200" dirty="0">
                <a:solidFill>
                  <a:schemeClr val="tx1"/>
                </a:solidFill>
                <a:latin typeface="Arial" panose="020B0604020202020204" pitchFamily="34" charset="0"/>
                <a:ea typeface="+mn-ea"/>
                <a:cs typeface="+mn-cs"/>
              </a:rPr>
              <a:t>Young people are eager to be part of the world’s healing</a:t>
            </a:r>
          </a:p>
          <a:p>
            <a:pPr marL="284607" indent="-284607" defTabSz="569214">
              <a:buFont typeface="Arial" panose="020B0604020202020204" pitchFamily="34" charset="0"/>
              <a:buChar char="•"/>
            </a:pPr>
            <a:r>
              <a:rPr lang="en-US" sz="1300" kern="1200" dirty="0">
                <a:solidFill>
                  <a:schemeClr val="tx1"/>
                </a:solidFill>
                <a:latin typeface="Arial" panose="020B0604020202020204" pitchFamily="34" charset="0"/>
                <a:ea typeface="+mn-ea"/>
                <a:cs typeface="+mn-cs"/>
              </a:rPr>
              <a:t>Women judge employers by what they do for them in terms of equity and benefits, including digital productivity tools that equip them to manage their work and their families.  </a:t>
            </a:r>
          </a:p>
          <a:p>
            <a:pPr>
              <a:spcAft>
                <a:spcPts val="1800"/>
              </a:spcAft>
            </a:pPr>
            <a:endParaRPr lang="en-US" sz="1500" dirty="0">
              <a:latin typeface="Arial" panose="020B0604020202020204" pitchFamily="34" charset="0"/>
            </a:endParaRPr>
          </a:p>
        </p:txBody>
      </p:sp>
      <p:sp>
        <p:nvSpPr>
          <p:cNvPr id="12" name="TextBox 11">
            <a:extLst>
              <a:ext uri="{FF2B5EF4-FFF2-40B4-BE49-F238E27FC236}">
                <a16:creationId xmlns:a16="http://schemas.microsoft.com/office/drawing/2014/main" id="{3221D9E0-AABB-0221-2DBD-B2D4A314403C}"/>
              </a:ext>
            </a:extLst>
          </p:cNvPr>
          <p:cNvSpPr txBox="1"/>
          <p:nvPr/>
        </p:nvSpPr>
        <p:spPr>
          <a:xfrm>
            <a:off x="3110980" y="1733059"/>
            <a:ext cx="2513311" cy="553998"/>
          </a:xfrm>
          <a:prstGeom prst="rect">
            <a:avLst/>
          </a:prstGeom>
          <a:noFill/>
        </p:spPr>
        <p:txBody>
          <a:bodyPr wrap="square" rtlCol="0">
            <a:spAutoFit/>
          </a:bodyPr>
          <a:lstStyle/>
          <a:p>
            <a:pPr defTabSz="569214">
              <a:spcAft>
                <a:spcPts val="600"/>
              </a:spcAft>
            </a:pPr>
            <a:r>
              <a:rPr lang="en-US" sz="1500" b="1" dirty="0">
                <a:solidFill>
                  <a:schemeClr val="accent1"/>
                </a:solidFill>
                <a:latin typeface="Arial" panose="020B0604020202020204" pitchFamily="34" charset="0"/>
              </a:rPr>
              <a:t>E</a:t>
            </a:r>
            <a:r>
              <a:rPr lang="en-US" sz="1500" b="1" kern="1200" dirty="0">
                <a:solidFill>
                  <a:schemeClr val="accent1"/>
                </a:solidFill>
                <a:latin typeface="Arial" panose="020B0604020202020204" pitchFamily="34" charset="0"/>
                <a:ea typeface="+mn-ea"/>
                <a:cs typeface="+mn-cs"/>
              </a:rPr>
              <a:t>mployees Expe</a:t>
            </a:r>
            <a:r>
              <a:rPr lang="en-US" sz="1500" b="1" dirty="0">
                <a:solidFill>
                  <a:schemeClr val="accent1"/>
                </a:solidFill>
                <a:latin typeface="Arial" panose="020B0604020202020204" pitchFamily="34" charset="0"/>
              </a:rPr>
              <a:t>ct More Post-Pandemic</a:t>
            </a:r>
            <a:r>
              <a:rPr lang="en-US" sz="1500" b="1" kern="1200" dirty="0">
                <a:solidFill>
                  <a:schemeClr val="accent1"/>
                </a:solidFill>
                <a:latin typeface="Arial" panose="020B0604020202020204" pitchFamily="34" charset="0"/>
                <a:ea typeface="+mn-ea"/>
                <a:cs typeface="+mn-cs"/>
              </a:rPr>
              <a:t> </a:t>
            </a:r>
            <a:endParaRPr lang="en-US" sz="1500" b="1" dirty="0">
              <a:solidFill>
                <a:schemeClr val="accent1"/>
              </a:solidFill>
              <a:latin typeface="Arial" panose="020B0604020202020204" pitchFamily="34" charset="0"/>
            </a:endParaRPr>
          </a:p>
        </p:txBody>
      </p:sp>
      <p:sp>
        <p:nvSpPr>
          <p:cNvPr id="13" name="Oval 12">
            <a:extLst>
              <a:ext uri="{FF2B5EF4-FFF2-40B4-BE49-F238E27FC236}">
                <a16:creationId xmlns:a16="http://schemas.microsoft.com/office/drawing/2014/main" id="{64C178A6-5C38-7FEB-EFEA-595E8F5103C4}"/>
              </a:ext>
            </a:extLst>
          </p:cNvPr>
          <p:cNvSpPr/>
          <p:nvPr/>
        </p:nvSpPr>
        <p:spPr>
          <a:xfrm flipH="1">
            <a:off x="5952665" y="815107"/>
            <a:ext cx="2912365" cy="4253357"/>
          </a:xfrm>
          <a:prstGeom prst="ellipse">
            <a:avLst/>
          </a:prstGeom>
          <a:noFill/>
          <a:ln>
            <a:solidFill>
              <a:srgbClr val="AD00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5" name="Picture 14" descr="A group of people sitting at a table&#10;&#10;Description automatically generated">
            <a:extLst>
              <a:ext uri="{FF2B5EF4-FFF2-40B4-BE49-F238E27FC236}">
                <a16:creationId xmlns:a16="http://schemas.microsoft.com/office/drawing/2014/main" id="{F87AFC33-7BB4-324A-0D1C-BB2C0B3A7C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134" y="1079757"/>
            <a:ext cx="447923" cy="560835"/>
          </a:xfrm>
          <a:prstGeom prst="rect">
            <a:avLst/>
          </a:prstGeom>
        </p:spPr>
      </p:pic>
      <p:pic>
        <p:nvPicPr>
          <p:cNvPr id="17" name="Picture 16" descr="A group of people holding hands&#10;&#10;Description automatically generated">
            <a:extLst>
              <a:ext uri="{FF2B5EF4-FFF2-40B4-BE49-F238E27FC236}">
                <a16:creationId xmlns:a16="http://schemas.microsoft.com/office/drawing/2014/main" id="{39BFEADD-DB9F-64E3-1230-805645282E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277" y="1125263"/>
            <a:ext cx="609619" cy="470584"/>
          </a:xfrm>
          <a:prstGeom prst="rect">
            <a:avLst/>
          </a:prstGeom>
        </p:spPr>
      </p:pic>
      <p:sp>
        <p:nvSpPr>
          <p:cNvPr id="18" name="TextBox 17">
            <a:extLst>
              <a:ext uri="{FF2B5EF4-FFF2-40B4-BE49-F238E27FC236}">
                <a16:creationId xmlns:a16="http://schemas.microsoft.com/office/drawing/2014/main" id="{B0D58BEB-F5B7-8F1F-32B2-B94ECA56D210}"/>
              </a:ext>
            </a:extLst>
          </p:cNvPr>
          <p:cNvSpPr txBox="1"/>
          <p:nvPr/>
        </p:nvSpPr>
        <p:spPr>
          <a:xfrm>
            <a:off x="382065" y="1771105"/>
            <a:ext cx="2262351" cy="307777"/>
          </a:xfrm>
          <a:prstGeom prst="rect">
            <a:avLst/>
          </a:prstGeom>
          <a:noFill/>
        </p:spPr>
        <p:txBody>
          <a:bodyPr wrap="square" rtlCol="0">
            <a:spAutoFit/>
          </a:bodyPr>
          <a:lstStyle/>
          <a:p>
            <a:r>
              <a:rPr lang="en-US" sz="1400" b="1" kern="1200" dirty="0">
                <a:solidFill>
                  <a:schemeClr val="accent1"/>
                </a:solidFill>
                <a:latin typeface="Arial" panose="020B0604020202020204" pitchFamily="34" charset="0"/>
                <a:ea typeface="+mn-ea"/>
                <a:cs typeface="+mn-cs"/>
              </a:rPr>
              <a:t>During COVID-19 </a:t>
            </a:r>
            <a:r>
              <a:rPr lang="en-US" sz="1400" b="1" dirty="0">
                <a:solidFill>
                  <a:schemeClr val="accent1"/>
                </a:solidFill>
                <a:latin typeface="Arial" panose="020B0604020202020204" pitchFamily="34" charset="0"/>
              </a:rPr>
              <a:t>Y</a:t>
            </a:r>
            <a:r>
              <a:rPr lang="en-US" sz="1400" b="1" kern="1200" dirty="0">
                <a:solidFill>
                  <a:schemeClr val="accent1"/>
                </a:solidFill>
                <a:latin typeface="Arial" panose="020B0604020202020204" pitchFamily="34" charset="0"/>
                <a:ea typeface="+mn-ea"/>
                <a:cs typeface="+mn-cs"/>
              </a:rPr>
              <a:t>ears</a:t>
            </a:r>
            <a:endParaRPr lang="en-US" dirty="0"/>
          </a:p>
        </p:txBody>
      </p:sp>
      <p:sp>
        <p:nvSpPr>
          <p:cNvPr id="2" name="TextBox 1">
            <a:extLst>
              <a:ext uri="{FF2B5EF4-FFF2-40B4-BE49-F238E27FC236}">
                <a16:creationId xmlns:a16="http://schemas.microsoft.com/office/drawing/2014/main" id="{A12F25D7-9B55-409F-D2D4-7D86175D0FAB}"/>
              </a:ext>
            </a:extLst>
          </p:cNvPr>
          <p:cNvSpPr txBox="1"/>
          <p:nvPr/>
        </p:nvSpPr>
        <p:spPr>
          <a:xfrm>
            <a:off x="244367" y="4865048"/>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942547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6A4DE999-A3C6-48C7-9809-EF24D83F0C8A}"/>
              </a:ext>
            </a:extLst>
          </p:cNvPr>
          <p:cNvGraphicFramePr>
            <a:graphicFrameLocks noChangeAspect="1"/>
          </p:cNvGraphicFramePr>
          <p:nvPr>
            <p:custDataLst>
              <p:tags r:id="rId1"/>
            </p:custDataLst>
          </p:nvPr>
        </p:nvGraphicFramePr>
        <p:xfrm>
          <a:off x="1144191" y="1191"/>
          <a:ext cx="1191" cy="1191"/>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25" name="Object 24" hidden="1">
                        <a:extLst>
                          <a:ext uri="{FF2B5EF4-FFF2-40B4-BE49-F238E27FC236}">
                            <a16:creationId xmlns:a16="http://schemas.microsoft.com/office/drawing/2014/main" id="{6A4DE999-A3C6-48C7-9809-EF24D83F0C8A}"/>
                          </a:ext>
                        </a:extLst>
                      </p:cNvPr>
                      <p:cNvPicPr/>
                      <p:nvPr/>
                    </p:nvPicPr>
                    <p:blipFill>
                      <a:blip r:embed="rId6"/>
                      <a:stretch>
                        <a:fillRect/>
                      </a:stretch>
                    </p:blipFill>
                    <p:spPr>
                      <a:xfrm>
                        <a:off x="1144191" y="1191"/>
                        <a:ext cx="1191" cy="1191"/>
                      </a:xfrm>
                      <a:prstGeom prst="rect">
                        <a:avLst/>
                      </a:prstGeom>
                    </p:spPr>
                  </p:pic>
                </p:oleObj>
              </mc:Fallback>
            </mc:AlternateContent>
          </a:graphicData>
        </a:graphic>
      </p:graphicFrame>
      <p:sp>
        <p:nvSpPr>
          <p:cNvPr id="24" name="Rectangle 23" hidden="1">
            <a:extLst>
              <a:ext uri="{FF2B5EF4-FFF2-40B4-BE49-F238E27FC236}">
                <a16:creationId xmlns:a16="http://schemas.microsoft.com/office/drawing/2014/main" id="{41057911-6B90-4669-9CCC-C6FE3348FF0E}"/>
              </a:ext>
            </a:extLst>
          </p:cNvPr>
          <p:cNvSpPr/>
          <p:nvPr>
            <p:custDataLst>
              <p:tags r:id="rId2"/>
            </p:custDataLst>
          </p:nvPr>
        </p:nvSpPr>
        <p:spPr>
          <a:xfrm>
            <a:off x="114300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US" sz="1800" dirty="0">
              <a:solidFill>
                <a:srgbClr val="FFFFFF"/>
              </a:solidFill>
              <a:latin typeface="Arial" panose="020B0604020202020204" pitchFamily="34" charset="0"/>
              <a:ea typeface="Verdana" panose="020B0604030504040204" pitchFamily="34" charset="0"/>
              <a:sym typeface="Segoe UI" panose="020B0502040204020203" pitchFamily="34" charset="0"/>
            </a:endParaRPr>
          </a:p>
        </p:txBody>
      </p:sp>
      <p:cxnSp>
        <p:nvCxnSpPr>
          <p:cNvPr id="51" name="Straight Connector 50">
            <a:extLst>
              <a:ext uri="{FF2B5EF4-FFF2-40B4-BE49-F238E27FC236}">
                <a16:creationId xmlns:a16="http://schemas.microsoft.com/office/drawing/2014/main" id="{9DCC34C0-B6CD-4AD8-B915-78681525DB7A}"/>
              </a:ext>
            </a:extLst>
          </p:cNvPr>
          <p:cNvCxnSpPr>
            <a:cxnSpLocks/>
          </p:cNvCxnSpPr>
          <p:nvPr/>
        </p:nvCxnSpPr>
        <p:spPr>
          <a:xfrm>
            <a:off x="529290" y="1113270"/>
            <a:ext cx="8184722" cy="0"/>
          </a:xfrm>
          <a:prstGeom prst="line">
            <a:avLst/>
          </a:prstGeom>
          <a:ln w="698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0B85AC11-B9D5-4012-8565-062C51DA5C63}"/>
              </a:ext>
            </a:extLst>
          </p:cNvPr>
          <p:cNvSpPr/>
          <p:nvPr/>
        </p:nvSpPr>
        <p:spPr>
          <a:xfrm>
            <a:off x="3757822" y="1503704"/>
            <a:ext cx="1583538" cy="349438"/>
          </a:xfrm>
          <a:prstGeom prst="rect">
            <a:avLst/>
          </a:prstGeom>
        </p:spPr>
        <p:txBody>
          <a:bodyPr wrap="square" lIns="0" tIns="0" rIns="0" bIns="0" anchor="ctr" anchorCtr="0">
            <a:noAutofit/>
          </a:bodyPr>
          <a:lstStyle/>
          <a:p>
            <a:pPr algn="ctr">
              <a:defRPr/>
            </a:pPr>
            <a:r>
              <a:rPr lang="en-US" b="1" dirty="0">
                <a:solidFill>
                  <a:srgbClr val="A22424"/>
                </a:solidFill>
                <a:latin typeface="Arial" panose="020B0604020202020204" pitchFamily="34" charset="0"/>
                <a:cs typeface="Arial" panose="020B0604020202020204" pitchFamily="34" charset="0"/>
              </a:rPr>
              <a:t>Leader Survey</a:t>
            </a:r>
          </a:p>
        </p:txBody>
      </p:sp>
      <p:sp>
        <p:nvSpPr>
          <p:cNvPr id="73" name="Rectangle 72">
            <a:extLst>
              <a:ext uri="{FF2B5EF4-FFF2-40B4-BE49-F238E27FC236}">
                <a16:creationId xmlns:a16="http://schemas.microsoft.com/office/drawing/2014/main" id="{EC753B36-E4C2-49FF-A460-2B0F5428B157}"/>
              </a:ext>
            </a:extLst>
          </p:cNvPr>
          <p:cNvSpPr/>
          <p:nvPr/>
        </p:nvSpPr>
        <p:spPr>
          <a:xfrm>
            <a:off x="3574765" y="1853023"/>
            <a:ext cx="2698320" cy="2660108"/>
          </a:xfrm>
          <a:prstGeom prst="rect">
            <a:avLst/>
          </a:prstGeom>
        </p:spPr>
        <p:txBody>
          <a:bodyPr wrap="square" lIns="0" tIns="0" rIns="0" bIns="0" anchor="t" anchorCtr="0">
            <a:noAutofit/>
          </a:bodyPr>
          <a:lstStyle/>
          <a:p>
            <a:pPr marL="214313" indent="-214313">
              <a:lnSpc>
                <a:spcPct val="90000"/>
              </a:lnSpc>
              <a:spcBef>
                <a:spcPts val="450"/>
              </a:spcBef>
              <a:spcAft>
                <a:spcPts val="225"/>
              </a:spcAft>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121 leader responses</a:t>
            </a:r>
          </a:p>
          <a:p>
            <a:pPr marL="214313" indent="-214313">
              <a:lnSpc>
                <a:spcPct val="90000"/>
              </a:lnSpc>
              <a:spcBef>
                <a:spcPts val="450"/>
              </a:spcBef>
              <a:spcAft>
                <a:spcPts val="225"/>
              </a:spcAft>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What do you need from your next up leader</a:t>
            </a:r>
          </a:p>
          <a:p>
            <a:pPr marL="557213" lvl="1" indent="-214313">
              <a:lnSpc>
                <a:spcPct val="90000"/>
              </a:lnSpc>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Roadblock resolution</a:t>
            </a:r>
          </a:p>
          <a:p>
            <a:pPr marL="557213" lvl="1" indent="-214313">
              <a:lnSpc>
                <a:spcPct val="90000"/>
              </a:lnSpc>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Alignment and delegation</a:t>
            </a:r>
          </a:p>
          <a:p>
            <a:pPr marL="557213" lvl="1" indent="-214313">
              <a:lnSpc>
                <a:spcPct val="90000"/>
              </a:lnSpc>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Empowerment</a:t>
            </a:r>
          </a:p>
          <a:p>
            <a:pPr marL="557213" lvl="1" indent="-214313">
              <a:lnSpc>
                <a:spcPct val="90000"/>
              </a:lnSpc>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Time management</a:t>
            </a:r>
          </a:p>
          <a:p>
            <a:pPr marL="214313" indent="-214313">
              <a:lnSpc>
                <a:spcPct val="90000"/>
              </a:lnSpc>
              <a:buFont typeface="Arial" panose="020B0604020202020204" pitchFamily="34" charset="0"/>
              <a:buChar char="•"/>
              <a:defRPr/>
            </a:pPr>
            <a:endParaRPr lang="en-US" sz="1200" dirty="0">
              <a:solidFill>
                <a:srgbClr val="333333"/>
              </a:solidFill>
              <a:latin typeface="Arial" panose="020B0604020202020204" pitchFamily="34" charset="0"/>
              <a:cs typeface="Arial" panose="020B0604020202020204" pitchFamily="34" charset="0"/>
            </a:endParaRPr>
          </a:p>
          <a:p>
            <a:pPr marL="214313" indent="-214313">
              <a:lnSpc>
                <a:spcPct val="90000"/>
              </a:lnSpc>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What will it take to achieve your highest hopes for your team:</a:t>
            </a:r>
          </a:p>
          <a:p>
            <a:pPr marL="557213" lvl="1" indent="-214313">
              <a:lnSpc>
                <a:spcPct val="90000"/>
              </a:lnSpc>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Management education</a:t>
            </a:r>
          </a:p>
          <a:p>
            <a:pPr marL="557213" lvl="1" indent="-214313">
              <a:lnSpc>
                <a:spcPct val="90000"/>
              </a:lnSpc>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Resources</a:t>
            </a:r>
          </a:p>
          <a:p>
            <a:pPr marL="557213" lvl="1" indent="-214313">
              <a:lnSpc>
                <a:spcPct val="90000"/>
              </a:lnSpc>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Empowerment</a:t>
            </a:r>
          </a:p>
          <a:p>
            <a:pPr marL="557213" lvl="1" indent="-214313">
              <a:lnSpc>
                <a:spcPct val="90000"/>
              </a:lnSpc>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Communication</a:t>
            </a:r>
          </a:p>
          <a:p>
            <a:pPr marL="557213" lvl="1" indent="-214313">
              <a:lnSpc>
                <a:spcPct val="90000"/>
              </a:lnSpc>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Time</a:t>
            </a:r>
          </a:p>
          <a:p>
            <a:pPr marL="214313" indent="-214313">
              <a:lnSpc>
                <a:spcPct val="90000"/>
              </a:lnSpc>
              <a:spcBef>
                <a:spcPts val="450"/>
              </a:spcBef>
              <a:spcAft>
                <a:spcPts val="450"/>
              </a:spcAft>
              <a:buFont typeface="Arial" panose="020B0604020202020204" pitchFamily="34" charset="0"/>
              <a:buChar char="•"/>
              <a:defRPr/>
            </a:pPr>
            <a:endParaRPr lang="en-US" sz="1050" dirty="0">
              <a:solidFill>
                <a:srgbClr val="333333"/>
              </a:solidFill>
              <a:latin typeface="Arial" panose="020B0604020202020204" pitchFamily="34" charset="0"/>
              <a:cs typeface="Arial" panose="020B0604020202020204" pitchFamily="34" charset="0"/>
            </a:endParaRPr>
          </a:p>
          <a:p>
            <a:pPr marL="128588" indent="-128588">
              <a:lnSpc>
                <a:spcPct val="90000"/>
              </a:lnSpc>
              <a:spcBef>
                <a:spcPts val="450"/>
              </a:spcBef>
              <a:spcAft>
                <a:spcPts val="450"/>
              </a:spcAft>
              <a:buFont typeface="Arial" panose="020B0604020202020204" pitchFamily="34" charset="0"/>
              <a:buChar char="•"/>
              <a:defRPr/>
            </a:pPr>
            <a:endParaRPr lang="en-US" sz="900" dirty="0">
              <a:solidFill>
                <a:srgbClr val="333333"/>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E5E9B0C8-2084-4031-9C4F-E7261088D15F}"/>
              </a:ext>
            </a:extLst>
          </p:cNvPr>
          <p:cNvSpPr/>
          <p:nvPr/>
        </p:nvSpPr>
        <p:spPr>
          <a:xfrm>
            <a:off x="6542436" y="1518195"/>
            <a:ext cx="2195713" cy="349438"/>
          </a:xfrm>
          <a:prstGeom prst="rect">
            <a:avLst/>
          </a:prstGeom>
        </p:spPr>
        <p:txBody>
          <a:bodyPr wrap="square" lIns="0" tIns="0" rIns="0" bIns="0" anchor="ctr" anchorCtr="0">
            <a:noAutofit/>
          </a:bodyPr>
          <a:lstStyle/>
          <a:p>
            <a:pPr algn="ctr">
              <a:defRPr/>
            </a:pPr>
            <a:r>
              <a:rPr lang="en-US" b="1" dirty="0">
                <a:solidFill>
                  <a:srgbClr val="A22424"/>
                </a:solidFill>
                <a:latin typeface="Arial" panose="020B0604020202020204" pitchFamily="34" charset="0"/>
                <a:cs typeface="Arial" panose="020B0604020202020204" pitchFamily="34" charset="0"/>
              </a:rPr>
              <a:t>Leader Listening Sessions</a:t>
            </a:r>
          </a:p>
        </p:txBody>
      </p:sp>
      <p:sp>
        <p:nvSpPr>
          <p:cNvPr id="78" name="Rectangle 77">
            <a:extLst>
              <a:ext uri="{FF2B5EF4-FFF2-40B4-BE49-F238E27FC236}">
                <a16:creationId xmlns:a16="http://schemas.microsoft.com/office/drawing/2014/main" id="{2E8C6334-B8C1-4525-8D8B-B0FF13792CC0}"/>
              </a:ext>
            </a:extLst>
          </p:cNvPr>
          <p:cNvSpPr/>
          <p:nvPr/>
        </p:nvSpPr>
        <p:spPr>
          <a:xfrm>
            <a:off x="6538386" y="1916839"/>
            <a:ext cx="2311045" cy="2982043"/>
          </a:xfrm>
          <a:prstGeom prst="rect">
            <a:avLst/>
          </a:prstGeom>
        </p:spPr>
        <p:txBody>
          <a:bodyPr wrap="square" lIns="0" tIns="0" rIns="0" bIns="0" anchor="t" anchorCtr="0">
            <a:noAutofit/>
          </a:bodyPr>
          <a:lstStyle/>
          <a:p>
            <a:pPr marL="215504" indent="-215504">
              <a:lnSpc>
                <a:spcPct val="90000"/>
              </a:lnSpc>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14 listening sessions with 95 KMC leaders</a:t>
            </a:r>
          </a:p>
          <a:p>
            <a:pPr>
              <a:lnSpc>
                <a:spcPct val="90000"/>
              </a:lnSpc>
              <a:defRPr/>
            </a:pPr>
            <a:endParaRPr lang="en-US" sz="1200" dirty="0">
              <a:solidFill>
                <a:srgbClr val="333333"/>
              </a:solidFill>
              <a:latin typeface="Arial" panose="020B0604020202020204" pitchFamily="34" charset="0"/>
              <a:cs typeface="Arial" panose="020B0604020202020204" pitchFamily="34" charset="0"/>
            </a:endParaRPr>
          </a:p>
          <a:p>
            <a:pPr marL="215504" indent="-215504">
              <a:buFont typeface="Arial" panose="020B0604020202020204" pitchFamily="34" charset="0"/>
              <a:buChar char="•"/>
              <a:defRPr/>
            </a:pPr>
            <a:r>
              <a:rPr lang="en-US" sz="1200" kern="0" dirty="0">
                <a:solidFill>
                  <a:srgbClr val="E7E6E6">
                    <a:lumMod val="10000"/>
                  </a:srgbClr>
                </a:solidFill>
                <a:latin typeface="Arial" panose="020B0604020202020204" pitchFamily="34" charset="0"/>
              </a:rPr>
              <a:t>Collected themes along:</a:t>
            </a:r>
          </a:p>
          <a:p>
            <a:pPr marL="558404" lvl="1" indent="-215504">
              <a:buFont typeface="Arial" panose="020B0604020202020204" pitchFamily="34" charset="0"/>
              <a:buChar char="•"/>
              <a:defRPr/>
            </a:pPr>
            <a:r>
              <a:rPr lang="en-US" sz="1200" kern="0" dirty="0">
                <a:solidFill>
                  <a:srgbClr val="E7E6E6">
                    <a:lumMod val="10000"/>
                  </a:srgbClr>
                </a:solidFill>
                <a:latin typeface="Arial" panose="020B0604020202020204" pitchFamily="34" charset="0"/>
              </a:rPr>
              <a:t>Processes</a:t>
            </a:r>
          </a:p>
          <a:p>
            <a:pPr marL="558404" lvl="1" indent="-215504">
              <a:buFont typeface="Arial" panose="020B0604020202020204" pitchFamily="34" charset="0"/>
              <a:buChar char="•"/>
              <a:defRPr/>
            </a:pPr>
            <a:r>
              <a:rPr lang="en-US" sz="1200" kern="0" dirty="0">
                <a:solidFill>
                  <a:srgbClr val="E7E6E6">
                    <a:lumMod val="10000"/>
                  </a:srgbClr>
                </a:solidFill>
                <a:latin typeface="Arial" panose="020B0604020202020204" pitchFamily="34" charset="0"/>
              </a:rPr>
              <a:t>Communication and responsiveness</a:t>
            </a:r>
          </a:p>
          <a:p>
            <a:pPr marL="558404" lvl="1" indent="-215504">
              <a:buFont typeface="Arial" panose="020B0604020202020204" pitchFamily="34" charset="0"/>
              <a:buChar char="•"/>
              <a:defRPr/>
            </a:pPr>
            <a:r>
              <a:rPr lang="en-US" sz="1200" kern="0" dirty="0">
                <a:solidFill>
                  <a:srgbClr val="E7E6E6">
                    <a:lumMod val="10000"/>
                  </a:srgbClr>
                </a:solidFill>
                <a:latin typeface="Arial" panose="020B0604020202020204" pitchFamily="34" charset="0"/>
              </a:rPr>
              <a:t>Delegation/escalation</a:t>
            </a:r>
          </a:p>
          <a:p>
            <a:pPr marL="558404" lvl="1" indent="-215504">
              <a:buFont typeface="Arial" panose="020B0604020202020204" pitchFamily="34" charset="0"/>
              <a:buChar char="•"/>
              <a:defRPr/>
            </a:pPr>
            <a:r>
              <a:rPr lang="en-US" sz="1200" kern="0" dirty="0">
                <a:solidFill>
                  <a:srgbClr val="E7E6E6">
                    <a:lumMod val="10000"/>
                  </a:srgbClr>
                </a:solidFill>
                <a:latin typeface="Arial" panose="020B0604020202020204" pitchFamily="34" charset="0"/>
              </a:rPr>
              <a:t>HR support</a:t>
            </a:r>
          </a:p>
          <a:p>
            <a:pPr marL="558404" lvl="1" indent="-215504">
              <a:buFont typeface="Arial" panose="020B0604020202020204" pitchFamily="34" charset="0"/>
              <a:buChar char="•"/>
              <a:defRPr/>
            </a:pPr>
            <a:r>
              <a:rPr lang="en-US" sz="1200" kern="0" dirty="0">
                <a:solidFill>
                  <a:srgbClr val="E7E6E6">
                    <a:lumMod val="10000"/>
                  </a:srgbClr>
                </a:solidFill>
                <a:latin typeface="Arial" panose="020B0604020202020204" pitchFamily="34" charset="0"/>
              </a:rPr>
              <a:t>Inter-dependencies</a:t>
            </a:r>
          </a:p>
          <a:p>
            <a:pPr marL="558404" lvl="1" indent="-215504">
              <a:buFont typeface="Arial" panose="020B0604020202020204" pitchFamily="34" charset="0"/>
              <a:buChar char="•"/>
              <a:defRPr/>
            </a:pPr>
            <a:r>
              <a:rPr lang="en-US" sz="1200" kern="0" dirty="0">
                <a:solidFill>
                  <a:srgbClr val="E7E6E6">
                    <a:lumMod val="10000"/>
                  </a:srgbClr>
                </a:solidFill>
                <a:latin typeface="Arial" panose="020B0604020202020204" pitchFamily="34" charset="0"/>
              </a:rPr>
              <a:t>Physician chiefs</a:t>
            </a:r>
          </a:p>
          <a:p>
            <a:pPr marL="214313" indent="-214313">
              <a:lnSpc>
                <a:spcPct val="90000"/>
              </a:lnSpc>
              <a:spcAft>
                <a:spcPts val="450"/>
              </a:spcAft>
              <a:buFont typeface="Arial" panose="020B0604020202020204" pitchFamily="34" charset="0"/>
              <a:buChar char="•"/>
              <a:defRPr/>
            </a:pPr>
            <a:endParaRPr lang="en-US" sz="1200" dirty="0">
              <a:solidFill>
                <a:srgbClr val="333333"/>
              </a:solidFill>
              <a:latin typeface="Arial" panose="020B0604020202020204" pitchFamily="34" charset="0"/>
              <a:cs typeface="Arial" panose="020B0604020202020204" pitchFamily="34" charset="0"/>
            </a:endParaRPr>
          </a:p>
          <a:p>
            <a:pPr marL="557213" lvl="1" indent="-214313">
              <a:lnSpc>
                <a:spcPct val="90000"/>
              </a:lnSpc>
              <a:spcBef>
                <a:spcPts val="450"/>
              </a:spcBef>
              <a:spcAft>
                <a:spcPts val="450"/>
              </a:spcAft>
              <a:buFont typeface="Arial" panose="020B0604020202020204" pitchFamily="34" charset="0"/>
              <a:buChar char="•"/>
              <a:defRPr/>
            </a:pPr>
            <a:endParaRPr lang="en-US" sz="1200" dirty="0">
              <a:solidFill>
                <a:srgbClr val="333333"/>
              </a:solidFill>
              <a:latin typeface="Arial" panose="020B0604020202020204" pitchFamily="34" charset="0"/>
              <a:cs typeface="Arial" panose="020B0604020202020204" pitchFamily="34" charset="0"/>
            </a:endParaRPr>
          </a:p>
          <a:p>
            <a:pPr marL="214313" indent="-214313">
              <a:lnSpc>
                <a:spcPct val="90000"/>
              </a:lnSpc>
              <a:spcBef>
                <a:spcPts val="450"/>
              </a:spcBef>
              <a:spcAft>
                <a:spcPts val="450"/>
              </a:spcAft>
              <a:buFont typeface="Arial" panose="020B0604020202020204" pitchFamily="34" charset="0"/>
              <a:buChar char="•"/>
              <a:defRPr/>
            </a:pPr>
            <a:endParaRPr lang="en-US" sz="1200" dirty="0">
              <a:solidFill>
                <a:srgbClr val="333333"/>
              </a:solidFill>
              <a:latin typeface="Arial" panose="020B0604020202020204" pitchFamily="34" charset="0"/>
              <a:cs typeface="Arial" panose="020B0604020202020204" pitchFamily="34" charset="0"/>
            </a:endParaRPr>
          </a:p>
          <a:p>
            <a:pPr marL="214313" indent="-214313">
              <a:lnSpc>
                <a:spcPct val="90000"/>
              </a:lnSpc>
              <a:spcBef>
                <a:spcPts val="450"/>
              </a:spcBef>
              <a:spcAft>
                <a:spcPts val="450"/>
              </a:spcAft>
              <a:buFont typeface="Arial" panose="020B0604020202020204" pitchFamily="34" charset="0"/>
              <a:buChar char="•"/>
              <a:defRPr/>
            </a:pPr>
            <a:endParaRPr lang="en-US" sz="1200" dirty="0">
              <a:solidFill>
                <a:srgbClr val="333333"/>
              </a:solidFill>
              <a:latin typeface="Arial" panose="020B0604020202020204" pitchFamily="34" charset="0"/>
              <a:cs typeface="Arial" panose="020B0604020202020204" pitchFamily="34" charset="0"/>
            </a:endParaRPr>
          </a:p>
        </p:txBody>
      </p:sp>
      <p:sp>
        <p:nvSpPr>
          <p:cNvPr id="109" name="Rectangle 108">
            <a:extLst>
              <a:ext uri="{FF2B5EF4-FFF2-40B4-BE49-F238E27FC236}">
                <a16:creationId xmlns:a16="http://schemas.microsoft.com/office/drawing/2014/main" id="{931283C0-AABE-4F81-9204-7EB121B02D1B}"/>
              </a:ext>
            </a:extLst>
          </p:cNvPr>
          <p:cNvSpPr/>
          <p:nvPr/>
        </p:nvSpPr>
        <p:spPr>
          <a:xfrm>
            <a:off x="607408" y="1516542"/>
            <a:ext cx="2263509" cy="349438"/>
          </a:xfrm>
          <a:prstGeom prst="rect">
            <a:avLst/>
          </a:prstGeom>
        </p:spPr>
        <p:txBody>
          <a:bodyPr wrap="square" lIns="0" tIns="0" rIns="0" bIns="0" anchor="ctr" anchorCtr="0">
            <a:noAutofit/>
          </a:bodyPr>
          <a:lstStyle/>
          <a:p>
            <a:pPr algn="ctr">
              <a:defRPr/>
            </a:pPr>
            <a:r>
              <a:rPr lang="en-US" b="1" dirty="0">
                <a:solidFill>
                  <a:srgbClr val="A22424"/>
                </a:solidFill>
                <a:latin typeface="Arial" panose="020B0604020202020204" pitchFamily="34" charset="0"/>
                <a:cs typeface="Arial" panose="020B0604020202020204" pitchFamily="34" charset="0"/>
              </a:rPr>
              <a:t>Caregiver Engagement Survey</a:t>
            </a:r>
          </a:p>
        </p:txBody>
      </p:sp>
      <p:sp>
        <p:nvSpPr>
          <p:cNvPr id="76" name="Oval 75">
            <a:extLst>
              <a:ext uri="{FF2B5EF4-FFF2-40B4-BE49-F238E27FC236}">
                <a16:creationId xmlns:a16="http://schemas.microsoft.com/office/drawing/2014/main" id="{A32EA93C-C99B-4C7F-8C3A-D3F2A8B2132D}"/>
              </a:ext>
            </a:extLst>
          </p:cNvPr>
          <p:cNvSpPr/>
          <p:nvPr/>
        </p:nvSpPr>
        <p:spPr>
          <a:xfrm>
            <a:off x="6995602" y="700229"/>
            <a:ext cx="818472" cy="809290"/>
          </a:xfrm>
          <a:prstGeom prst="ellipse">
            <a:avLst/>
          </a:prstGeom>
          <a:solidFill>
            <a:schemeClr val="bg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825">
              <a:solidFill>
                <a:srgbClr val="FFFFFF"/>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A0C047E6-EBC5-32D4-635A-AB2A07422C72}"/>
              </a:ext>
            </a:extLst>
          </p:cNvPr>
          <p:cNvSpPr/>
          <p:nvPr/>
        </p:nvSpPr>
        <p:spPr>
          <a:xfrm>
            <a:off x="1329927" y="674247"/>
            <a:ext cx="818472" cy="809290"/>
          </a:xfrm>
          <a:prstGeom prst="ellipse">
            <a:avLst/>
          </a:prstGeom>
          <a:solidFill>
            <a:schemeClr val="bg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825">
              <a:solidFill>
                <a:srgbClr val="FFFFFF"/>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0D21B8F8-F64C-4B6F-FD9D-DCEE386A8682}"/>
              </a:ext>
            </a:extLst>
          </p:cNvPr>
          <p:cNvSpPr/>
          <p:nvPr/>
        </p:nvSpPr>
        <p:spPr>
          <a:xfrm>
            <a:off x="4019045" y="708625"/>
            <a:ext cx="818472" cy="809290"/>
          </a:xfrm>
          <a:prstGeom prst="ellipse">
            <a:avLst/>
          </a:prstGeom>
          <a:solidFill>
            <a:schemeClr val="bg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825">
              <a:solidFill>
                <a:srgbClr val="FFFFFF"/>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C6F48CC9-552B-2617-9E89-56DFEBCBAF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63962" y="803434"/>
            <a:ext cx="528638" cy="521494"/>
          </a:xfrm>
          <a:prstGeom prst="rect">
            <a:avLst/>
          </a:prstGeom>
        </p:spPr>
      </p:pic>
      <p:pic>
        <p:nvPicPr>
          <p:cNvPr id="14" name="Graphic 13" descr="Checklist with solid fill">
            <a:extLst>
              <a:ext uri="{FF2B5EF4-FFF2-40B4-BE49-F238E27FC236}">
                <a16:creationId xmlns:a16="http://schemas.microsoft.com/office/drawing/2014/main" id="{3EC7BAAE-B9C3-5653-C178-42D8E360B5B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479614" y="801644"/>
            <a:ext cx="521494" cy="521494"/>
          </a:xfrm>
          <a:prstGeom prst="rect">
            <a:avLst/>
          </a:prstGeom>
        </p:spPr>
      </p:pic>
      <p:sp>
        <p:nvSpPr>
          <p:cNvPr id="2" name="Rectangle 1">
            <a:extLst>
              <a:ext uri="{FF2B5EF4-FFF2-40B4-BE49-F238E27FC236}">
                <a16:creationId xmlns:a16="http://schemas.microsoft.com/office/drawing/2014/main" id="{DB55302A-D094-A012-493F-886FCD14F4CA}"/>
              </a:ext>
            </a:extLst>
          </p:cNvPr>
          <p:cNvSpPr/>
          <p:nvPr/>
        </p:nvSpPr>
        <p:spPr>
          <a:xfrm>
            <a:off x="501001" y="2081709"/>
            <a:ext cx="2196152" cy="2883221"/>
          </a:xfrm>
          <a:prstGeom prst="rect">
            <a:avLst/>
          </a:prstGeom>
        </p:spPr>
        <p:txBody>
          <a:bodyPr wrap="square" lIns="0" tIns="0" rIns="0" bIns="0" anchor="t" anchorCtr="0">
            <a:noAutofit/>
          </a:bodyPr>
          <a:lstStyle/>
          <a:p>
            <a:pPr marL="128588" indent="-128588">
              <a:lnSpc>
                <a:spcPct val="90000"/>
              </a:lnSpc>
              <a:spcBef>
                <a:spcPts val="450"/>
              </a:spcBef>
              <a:buFont typeface="Courier New" panose="02070309020205020404" pitchFamily="49" charset="0"/>
              <a:buChar char="o"/>
              <a:defRPr/>
            </a:pPr>
            <a:endParaRPr lang="en-US" sz="1050" dirty="0">
              <a:latin typeface="Arial" panose="020B0604020202020204" pitchFamily="34" charset="0"/>
              <a:cs typeface="Arial" panose="020B0604020202020204" pitchFamily="34" charset="0"/>
            </a:endParaRPr>
          </a:p>
          <a:p>
            <a:pPr>
              <a:lnSpc>
                <a:spcPct val="90000"/>
              </a:lnSpc>
              <a:spcBef>
                <a:spcPts val="450"/>
              </a:spcBef>
              <a:defRPr/>
            </a:pPr>
            <a:endParaRPr lang="en-US" sz="1050" dirty="0">
              <a:latin typeface="Arial" panose="020B0604020202020204" pitchFamily="34" charset="0"/>
              <a:cs typeface="Arial" panose="020B0604020202020204" pitchFamily="34" charset="0"/>
            </a:endParaRPr>
          </a:p>
          <a:p>
            <a:pPr marL="128588" indent="-128588">
              <a:lnSpc>
                <a:spcPct val="90000"/>
              </a:lnSpc>
              <a:spcBef>
                <a:spcPts val="450"/>
              </a:spcBef>
              <a:buFont typeface="Courier New" panose="02070309020205020404" pitchFamily="49" charset="0"/>
              <a:buChar char="o"/>
              <a:defRPr/>
            </a:pPr>
            <a:endParaRPr lang="en-US" sz="1050" dirty="0">
              <a:latin typeface="Arial" panose="020B0604020202020204" pitchFamily="34" charset="0"/>
              <a:cs typeface="Arial" panose="020B0604020202020204" pitchFamily="34" charset="0"/>
            </a:endParaRPr>
          </a:p>
          <a:p>
            <a:pPr marL="128588" indent="-128588">
              <a:lnSpc>
                <a:spcPct val="90000"/>
              </a:lnSpc>
              <a:spcBef>
                <a:spcPts val="450"/>
              </a:spcBef>
              <a:buFont typeface="Courier New" panose="02070309020205020404" pitchFamily="49" charset="0"/>
              <a:buChar char="o"/>
              <a:defRPr/>
            </a:pPr>
            <a:endParaRPr lang="en-US" sz="9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FDB8373B-76B0-5500-6AC9-C5311BD20A55}"/>
              </a:ext>
            </a:extLst>
          </p:cNvPr>
          <p:cNvSpPr>
            <a:spLocks noGrp="1"/>
          </p:cNvSpPr>
          <p:nvPr>
            <p:ph type="title"/>
          </p:nvPr>
        </p:nvSpPr>
        <p:spPr>
          <a:xfrm>
            <a:off x="249752" y="214890"/>
            <a:ext cx="8599679" cy="370285"/>
          </a:xfrm>
        </p:spPr>
        <p:txBody>
          <a:bodyPr>
            <a:noAutofit/>
          </a:bodyPr>
          <a:lstStyle/>
          <a:p>
            <a:r>
              <a:rPr lang="en-US" sz="3000" dirty="0">
                <a:solidFill>
                  <a:schemeClr val="tx2"/>
                </a:solidFill>
                <a:latin typeface="+mj-lt"/>
              </a:rPr>
              <a:t>Informing Our Trajectory of Leadership Culture Change</a:t>
            </a:r>
          </a:p>
        </p:txBody>
      </p:sp>
      <p:sp>
        <p:nvSpPr>
          <p:cNvPr id="5" name="Rectangle 4">
            <a:extLst>
              <a:ext uri="{FF2B5EF4-FFF2-40B4-BE49-F238E27FC236}">
                <a16:creationId xmlns:a16="http://schemas.microsoft.com/office/drawing/2014/main" id="{AB059873-B8C2-6591-12F7-7385FD22D659}"/>
              </a:ext>
            </a:extLst>
          </p:cNvPr>
          <p:cNvSpPr/>
          <p:nvPr/>
        </p:nvSpPr>
        <p:spPr>
          <a:xfrm>
            <a:off x="435583" y="1896578"/>
            <a:ext cx="2744283" cy="2660108"/>
          </a:xfrm>
          <a:prstGeom prst="rect">
            <a:avLst/>
          </a:prstGeom>
        </p:spPr>
        <p:txBody>
          <a:bodyPr wrap="square" lIns="0" tIns="0" rIns="0" bIns="0" anchor="t" anchorCtr="0">
            <a:noAutofit/>
          </a:bodyPr>
          <a:lstStyle/>
          <a:p>
            <a:pPr marL="214313" indent="-214313">
              <a:lnSpc>
                <a:spcPct val="90000"/>
              </a:lnSpc>
              <a:spcBef>
                <a:spcPts val="450"/>
              </a:spcBef>
              <a:spcAft>
                <a:spcPts val="225"/>
              </a:spcAft>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&gt;2,700 responses</a:t>
            </a:r>
          </a:p>
          <a:p>
            <a:pPr marL="214313" indent="-214313">
              <a:lnSpc>
                <a:spcPct val="90000"/>
              </a:lnSpc>
              <a:spcBef>
                <a:spcPts val="450"/>
              </a:spcBef>
              <a:spcAft>
                <a:spcPts val="225"/>
              </a:spcAft>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Sustained/improved in 10 of 15 culture and employee engagement domains year over year</a:t>
            </a:r>
          </a:p>
          <a:p>
            <a:pPr marL="214313" indent="-214313">
              <a:lnSpc>
                <a:spcPct val="90000"/>
              </a:lnSpc>
              <a:spcBef>
                <a:spcPts val="450"/>
              </a:spcBef>
              <a:spcAft>
                <a:spcPts val="225"/>
              </a:spcAft>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Local leadership 59% positive rating</a:t>
            </a:r>
          </a:p>
          <a:p>
            <a:pPr marL="214313" indent="-214313">
              <a:lnSpc>
                <a:spcPct val="90000"/>
              </a:lnSpc>
              <a:spcBef>
                <a:spcPts val="450"/>
              </a:spcBef>
              <a:spcAft>
                <a:spcPts val="450"/>
              </a:spcAft>
              <a:buFont typeface="Arial" panose="020B0604020202020204" pitchFamily="34" charset="0"/>
              <a:buChar char="•"/>
              <a:defRPr/>
            </a:pPr>
            <a:r>
              <a:rPr lang="en-US" sz="1200" dirty="0">
                <a:solidFill>
                  <a:srgbClr val="333333"/>
                </a:solidFill>
                <a:latin typeface="Arial" panose="020B0604020202020204" pitchFamily="34" charset="0"/>
                <a:cs typeface="Arial" panose="020B0604020202020204" pitchFamily="34" charset="0"/>
              </a:rPr>
              <a:t>174 unit-based engagement action plans to improve communication and teamwork</a:t>
            </a:r>
          </a:p>
          <a:p>
            <a:pPr marL="214313" indent="-214313">
              <a:lnSpc>
                <a:spcPct val="90000"/>
              </a:lnSpc>
              <a:spcBef>
                <a:spcPts val="450"/>
              </a:spcBef>
              <a:spcAft>
                <a:spcPts val="450"/>
              </a:spcAft>
              <a:buFont typeface="Arial" panose="020B0604020202020204" pitchFamily="34" charset="0"/>
              <a:buChar char="•"/>
              <a:defRPr/>
            </a:pPr>
            <a:endParaRPr lang="en-US" sz="1200" dirty="0">
              <a:solidFill>
                <a:srgbClr val="333333"/>
              </a:solidFill>
              <a:latin typeface="Arial" panose="020B0604020202020204" pitchFamily="34" charset="0"/>
              <a:cs typeface="Arial" panose="020B0604020202020204" pitchFamily="34" charset="0"/>
            </a:endParaRPr>
          </a:p>
          <a:p>
            <a:pPr marL="128588" indent="-128588">
              <a:lnSpc>
                <a:spcPct val="90000"/>
              </a:lnSpc>
              <a:spcBef>
                <a:spcPts val="450"/>
              </a:spcBef>
              <a:spcAft>
                <a:spcPts val="450"/>
              </a:spcAft>
              <a:buFont typeface="Arial" panose="020B0604020202020204" pitchFamily="34" charset="0"/>
              <a:buChar char="•"/>
              <a:defRPr/>
            </a:pPr>
            <a:endParaRPr lang="en-US" sz="900" dirty="0">
              <a:solidFill>
                <a:srgbClr val="333333"/>
              </a:solidFill>
              <a:latin typeface="Arial" panose="020B0604020202020204" pitchFamily="34" charset="0"/>
              <a:cs typeface="Arial" panose="020B0604020202020204" pitchFamily="34" charset="0"/>
            </a:endParaRPr>
          </a:p>
        </p:txBody>
      </p:sp>
      <p:pic>
        <p:nvPicPr>
          <p:cNvPr id="16" name="Graphic 15" descr="Ear outline">
            <a:extLst>
              <a:ext uri="{FF2B5EF4-FFF2-40B4-BE49-F238E27FC236}">
                <a16:creationId xmlns:a16="http://schemas.microsoft.com/office/drawing/2014/main" id="{98B68342-D3A1-C510-7C23-0904D52E1C7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60289" y="789783"/>
            <a:ext cx="685800" cy="685800"/>
          </a:xfrm>
          <a:prstGeom prst="rect">
            <a:avLst/>
          </a:prstGeom>
        </p:spPr>
      </p:pic>
      <p:pic>
        <p:nvPicPr>
          <p:cNvPr id="6" name="Picture 5" descr="A close-up of a graph&#10;&#10;Description automatically generated">
            <a:extLst>
              <a:ext uri="{FF2B5EF4-FFF2-40B4-BE49-F238E27FC236}">
                <a16:creationId xmlns:a16="http://schemas.microsoft.com/office/drawing/2014/main" id="{46FB9109-5215-3F60-A132-4BAA7A16A4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404" y="3666355"/>
            <a:ext cx="3512202" cy="1232527"/>
          </a:xfrm>
          <a:prstGeom prst="rect">
            <a:avLst/>
          </a:prstGeom>
        </p:spPr>
      </p:pic>
      <p:sp>
        <p:nvSpPr>
          <p:cNvPr id="3" name="TextBox 2">
            <a:extLst>
              <a:ext uri="{FF2B5EF4-FFF2-40B4-BE49-F238E27FC236}">
                <a16:creationId xmlns:a16="http://schemas.microsoft.com/office/drawing/2014/main" id="{CB5DB89F-5322-AEA5-6DAF-C0DBE433B8A4}"/>
              </a:ext>
            </a:extLst>
          </p:cNvPr>
          <p:cNvSpPr txBox="1"/>
          <p:nvPr/>
        </p:nvSpPr>
        <p:spPr>
          <a:xfrm>
            <a:off x="249752" y="4898882"/>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359181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7E8736F-6AB1-79A1-80C8-25E43C189963}"/>
              </a:ext>
            </a:extLst>
          </p:cNvPr>
          <p:cNvSpPr/>
          <p:nvPr/>
        </p:nvSpPr>
        <p:spPr>
          <a:xfrm>
            <a:off x="6290443" y="0"/>
            <a:ext cx="2853559"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Arial" panose="020B0604020202020204" pitchFamily="34" charset="0"/>
            </a:endParaRPr>
          </a:p>
        </p:txBody>
      </p:sp>
      <p:sp>
        <p:nvSpPr>
          <p:cNvPr id="52" name="Rectangle 51">
            <a:extLst>
              <a:ext uri="{FF2B5EF4-FFF2-40B4-BE49-F238E27FC236}">
                <a16:creationId xmlns:a16="http://schemas.microsoft.com/office/drawing/2014/main" id="{B66199D3-EB37-473D-A166-E7F56F6498FB}"/>
              </a:ext>
            </a:extLst>
          </p:cNvPr>
          <p:cNvSpPr/>
          <p:nvPr/>
        </p:nvSpPr>
        <p:spPr>
          <a:xfrm>
            <a:off x="52844" y="197069"/>
            <a:ext cx="3685194" cy="4402604"/>
          </a:xfrm>
          <a:prstGeom prst="rect">
            <a:avLst/>
          </a:prstGeom>
          <a:noFill/>
          <a:ln w="12700" cap="flat" cmpd="sng" algn="ctr">
            <a:noFill/>
            <a:prstDash val="solid"/>
            <a:miter lim="800000"/>
          </a:ln>
          <a:effectLst/>
        </p:spPr>
        <p:txBody>
          <a:bodyPr rtlCol="0" anchor="ctr"/>
          <a:lstStyle/>
          <a:p>
            <a:pPr marL="85725">
              <a:spcAft>
                <a:spcPts val="900"/>
              </a:spcAft>
              <a:defRPr/>
            </a:pPr>
            <a:r>
              <a:rPr lang="en-US" sz="2800" kern="0" dirty="0">
                <a:solidFill>
                  <a:schemeClr val="accent1"/>
                </a:solidFill>
                <a:latin typeface="+mj-lt"/>
              </a:rPr>
              <a:t>Key Take-Aways</a:t>
            </a:r>
          </a:p>
          <a:p>
            <a:pPr marL="345281" indent="-211931">
              <a:spcAft>
                <a:spcPts val="900"/>
              </a:spcAft>
              <a:buFont typeface="Arial" panose="020B0604020202020204" pitchFamily="34" charset="0"/>
              <a:buChar char="•"/>
              <a:defRPr/>
            </a:pPr>
            <a:r>
              <a:rPr lang="en-US" sz="1700" b="1" kern="0" dirty="0">
                <a:solidFill>
                  <a:schemeClr val="accent1"/>
                </a:solidFill>
                <a:latin typeface="Arial" panose="020B0604020202020204" pitchFamily="34" charset="0"/>
              </a:rPr>
              <a:t>Lots of heart </a:t>
            </a:r>
            <a:r>
              <a:rPr lang="en-US" sz="1700" kern="0" dirty="0">
                <a:solidFill>
                  <a:srgbClr val="E7E6E6">
                    <a:lumMod val="10000"/>
                  </a:srgbClr>
                </a:solidFill>
                <a:latin typeface="Arial" panose="020B0604020202020204" pitchFamily="34" charset="0"/>
              </a:rPr>
              <a:t>– these leaders are committed and care deeply </a:t>
            </a:r>
            <a:br>
              <a:rPr lang="en-US" sz="1700" kern="0" dirty="0">
                <a:solidFill>
                  <a:srgbClr val="E7E6E6">
                    <a:lumMod val="10000"/>
                  </a:srgbClr>
                </a:solidFill>
                <a:latin typeface="Arial" panose="020B0604020202020204" pitchFamily="34" charset="0"/>
              </a:rPr>
            </a:br>
            <a:r>
              <a:rPr lang="en-US" sz="1700" kern="0" dirty="0">
                <a:solidFill>
                  <a:srgbClr val="E7E6E6">
                    <a:lumMod val="10000"/>
                  </a:srgbClr>
                </a:solidFill>
                <a:latin typeface="Arial" panose="020B0604020202020204" pitchFamily="34" charset="0"/>
              </a:rPr>
              <a:t>– and are exhausted</a:t>
            </a:r>
          </a:p>
          <a:p>
            <a:pPr marL="345281" indent="-211931">
              <a:spcAft>
                <a:spcPts val="900"/>
              </a:spcAft>
              <a:buFont typeface="Arial" panose="020B0604020202020204" pitchFamily="34" charset="0"/>
              <a:buChar char="•"/>
              <a:defRPr/>
            </a:pPr>
            <a:r>
              <a:rPr lang="en-US" sz="1700" b="1" kern="0" dirty="0">
                <a:solidFill>
                  <a:schemeClr val="accent1"/>
                </a:solidFill>
                <a:latin typeface="Arial" panose="020B0604020202020204" pitchFamily="34" charset="0"/>
              </a:rPr>
              <a:t>Appreciation</a:t>
            </a:r>
            <a:r>
              <a:rPr lang="en-US" sz="1700" kern="0" dirty="0">
                <a:solidFill>
                  <a:srgbClr val="E7E6E6">
                    <a:lumMod val="10000"/>
                  </a:srgbClr>
                </a:solidFill>
                <a:latin typeface="Arial" panose="020B0604020202020204" pitchFamily="34" charset="0"/>
              </a:rPr>
              <a:t> for executives who are focusing on the mid-level leader</a:t>
            </a:r>
          </a:p>
          <a:p>
            <a:pPr marL="345281" indent="-211931">
              <a:spcAft>
                <a:spcPts val="900"/>
              </a:spcAft>
              <a:buFont typeface="Arial" panose="020B0604020202020204" pitchFamily="34" charset="0"/>
              <a:buChar char="•"/>
              <a:defRPr/>
            </a:pPr>
            <a:r>
              <a:rPr lang="en-US" sz="1700" b="1" kern="0" dirty="0">
                <a:solidFill>
                  <a:schemeClr val="accent1"/>
                </a:solidFill>
                <a:latin typeface="Arial" panose="020B0604020202020204" pitchFamily="34" charset="0"/>
              </a:rPr>
              <a:t>Gratitude</a:t>
            </a:r>
            <a:r>
              <a:rPr lang="en-US" sz="1700" kern="0" dirty="0">
                <a:solidFill>
                  <a:srgbClr val="E7E6E6">
                    <a:lumMod val="10000"/>
                  </a:srgbClr>
                </a:solidFill>
                <a:latin typeface="Arial" panose="020B0604020202020204" pitchFamily="34" charset="0"/>
              </a:rPr>
              <a:t> for the opportunity to have listening sessions and discuss their experiences</a:t>
            </a:r>
          </a:p>
        </p:txBody>
      </p:sp>
      <p:sp>
        <p:nvSpPr>
          <p:cNvPr id="56" name="Slide Number Placeholder 55">
            <a:extLst>
              <a:ext uri="{FF2B5EF4-FFF2-40B4-BE49-F238E27FC236}">
                <a16:creationId xmlns:a16="http://schemas.microsoft.com/office/drawing/2014/main" id="{61ECF618-1154-2911-D458-7FB36A66C87D}"/>
              </a:ext>
            </a:extLst>
          </p:cNvPr>
          <p:cNvSpPr>
            <a:spLocks noGrp="1"/>
          </p:cNvSpPr>
          <p:nvPr>
            <p:ph type="sldNum" sz="quarter" idx="12"/>
          </p:nvPr>
        </p:nvSpPr>
        <p:spPr/>
        <p:txBody>
          <a:bodyPr/>
          <a:lstStyle/>
          <a:p>
            <a:fld id="{868CC057-B00F-2044-B4A0-070D01327E7C}" type="slidenum">
              <a:rPr lang="en-US" smtClean="0"/>
              <a:t>28</a:t>
            </a:fld>
            <a:endParaRPr lang="en-US"/>
          </a:p>
        </p:txBody>
      </p:sp>
      <p:sp>
        <p:nvSpPr>
          <p:cNvPr id="57" name="TextBox 56">
            <a:extLst>
              <a:ext uri="{FF2B5EF4-FFF2-40B4-BE49-F238E27FC236}">
                <a16:creationId xmlns:a16="http://schemas.microsoft.com/office/drawing/2014/main" id="{2ABE6C64-1072-039D-7BB5-CF9068499FD7}"/>
              </a:ext>
            </a:extLst>
          </p:cNvPr>
          <p:cNvSpPr txBox="1"/>
          <p:nvPr/>
        </p:nvSpPr>
        <p:spPr>
          <a:xfrm>
            <a:off x="7796045" y="4729655"/>
            <a:ext cx="244367" cy="253916"/>
          </a:xfrm>
          <a:prstGeom prst="rect">
            <a:avLst/>
          </a:prstGeom>
          <a:noFill/>
        </p:spPr>
        <p:txBody>
          <a:bodyPr wrap="square" rtlCol="0">
            <a:spAutoFit/>
          </a:bodyPr>
          <a:lstStyle/>
          <a:p>
            <a:fld id="{32B200B4-A29B-CC4D-83C0-708E9967F604}" type="slidenum">
              <a:rPr lang="en-US" sz="1050">
                <a:solidFill>
                  <a:schemeClr val="bg1"/>
                </a:solidFill>
                <a:latin typeface="Arial" panose="020B0604020202020204" pitchFamily="34" charset="0"/>
              </a:rPr>
              <a:t>28</a:t>
            </a:fld>
            <a:endParaRPr lang="en-US" sz="1050" dirty="0">
              <a:solidFill>
                <a:schemeClr val="bg1"/>
              </a:solidFill>
              <a:latin typeface="Arial" panose="020B0604020202020204" pitchFamily="34" charset="0"/>
            </a:endParaRPr>
          </a:p>
        </p:txBody>
      </p:sp>
      <p:pic>
        <p:nvPicPr>
          <p:cNvPr id="3" name="Picture 2" descr="A person in a suit and mask talking to a group of people&#10;&#10;Description automatically generated">
            <a:extLst>
              <a:ext uri="{FF2B5EF4-FFF2-40B4-BE49-F238E27FC236}">
                <a16:creationId xmlns:a16="http://schemas.microsoft.com/office/drawing/2014/main" id="{4C25B015-F913-DDFD-7638-8F003AC823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2352" y="6231"/>
            <a:ext cx="5201648" cy="5185981"/>
          </a:xfrm>
          <a:prstGeom prst="rect">
            <a:avLst/>
          </a:prstGeom>
        </p:spPr>
      </p:pic>
      <p:cxnSp>
        <p:nvCxnSpPr>
          <p:cNvPr id="2" name="Straight Connector 1">
            <a:extLst>
              <a:ext uri="{FF2B5EF4-FFF2-40B4-BE49-F238E27FC236}">
                <a16:creationId xmlns:a16="http://schemas.microsoft.com/office/drawing/2014/main" id="{0B300547-6872-CBEC-0ED2-1A151055F9FB}"/>
              </a:ext>
            </a:extLst>
          </p:cNvPr>
          <p:cNvCxnSpPr>
            <a:cxnSpLocks/>
          </p:cNvCxnSpPr>
          <p:nvPr/>
        </p:nvCxnSpPr>
        <p:spPr>
          <a:xfrm>
            <a:off x="3738038" y="890752"/>
            <a:ext cx="0" cy="3358055"/>
          </a:xfrm>
          <a:prstGeom prst="line">
            <a:avLst/>
          </a:prstGeom>
          <a:ln w="63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C1F4CA6-49E1-699D-13C5-6B432BEBB75A}"/>
              </a:ext>
            </a:extLst>
          </p:cNvPr>
          <p:cNvSpPr txBox="1"/>
          <p:nvPr/>
        </p:nvSpPr>
        <p:spPr>
          <a:xfrm>
            <a:off x="244367" y="4865048"/>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3969557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C7E8736F-6AB1-79A1-80C8-25E43C189963}"/>
              </a:ext>
            </a:extLst>
          </p:cNvPr>
          <p:cNvSpPr/>
          <p:nvPr/>
        </p:nvSpPr>
        <p:spPr>
          <a:xfrm>
            <a:off x="6290443" y="0"/>
            <a:ext cx="2853559"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Arial" panose="020B0604020202020204" pitchFamily="34" charset="0"/>
            </a:endParaRPr>
          </a:p>
        </p:txBody>
      </p:sp>
      <p:sp>
        <p:nvSpPr>
          <p:cNvPr id="52" name="Rectangle 51">
            <a:extLst>
              <a:ext uri="{FF2B5EF4-FFF2-40B4-BE49-F238E27FC236}">
                <a16:creationId xmlns:a16="http://schemas.microsoft.com/office/drawing/2014/main" id="{B66199D3-EB37-473D-A166-E7F56F6498FB}"/>
              </a:ext>
            </a:extLst>
          </p:cNvPr>
          <p:cNvSpPr/>
          <p:nvPr/>
        </p:nvSpPr>
        <p:spPr>
          <a:xfrm>
            <a:off x="91277" y="6231"/>
            <a:ext cx="3563007" cy="5185981"/>
          </a:xfrm>
          <a:prstGeom prst="rect">
            <a:avLst/>
          </a:prstGeom>
          <a:noFill/>
          <a:ln w="12700" cap="flat" cmpd="sng" algn="ctr">
            <a:noFill/>
            <a:prstDash val="solid"/>
            <a:miter lim="800000"/>
          </a:ln>
          <a:effectLst/>
        </p:spPr>
        <p:txBody>
          <a:bodyPr rtlCol="0" anchor="ctr"/>
          <a:lstStyle/>
          <a:p>
            <a:pPr marL="85725">
              <a:spcAft>
                <a:spcPts val="900"/>
              </a:spcAft>
              <a:defRPr/>
            </a:pPr>
            <a:r>
              <a:rPr lang="en-US" sz="2800" kern="0" dirty="0">
                <a:solidFill>
                  <a:schemeClr val="accent1"/>
                </a:solidFill>
                <a:latin typeface="+mj-lt"/>
              </a:rPr>
              <a:t>Key Take-Aways</a:t>
            </a:r>
          </a:p>
          <a:p>
            <a:pPr marL="345281" indent="-211931">
              <a:spcAft>
                <a:spcPts val="900"/>
              </a:spcAft>
              <a:buFont typeface="Arial" panose="020B0604020202020204" pitchFamily="34" charset="0"/>
              <a:buChar char="•"/>
              <a:defRPr/>
            </a:pPr>
            <a:r>
              <a:rPr lang="en-US" sz="1700" kern="0" dirty="0">
                <a:solidFill>
                  <a:srgbClr val="E7E6E6">
                    <a:lumMod val="10000"/>
                  </a:srgbClr>
                </a:solidFill>
                <a:latin typeface="Arial" panose="020B0604020202020204" pitchFamily="34" charset="0"/>
              </a:rPr>
              <a:t>Middle management is </a:t>
            </a:r>
            <a:r>
              <a:rPr lang="en-US" sz="1700" b="1" kern="0" dirty="0">
                <a:solidFill>
                  <a:schemeClr val="accent1"/>
                </a:solidFill>
                <a:latin typeface="Arial" panose="020B0604020202020204" pitchFamily="34" charset="0"/>
              </a:rPr>
              <a:t>more challenging today than it’s ever been </a:t>
            </a:r>
            <a:r>
              <a:rPr lang="en-US" sz="1700" kern="0" dirty="0">
                <a:solidFill>
                  <a:srgbClr val="E7E6E6">
                    <a:lumMod val="10000"/>
                  </a:srgbClr>
                </a:solidFill>
                <a:latin typeface="Arial" panose="020B0604020202020204" pitchFamily="34" charset="0"/>
              </a:rPr>
              <a:t>– multitude of priorities (some unclear), hundreds of emails and lack of responsiveness</a:t>
            </a:r>
          </a:p>
          <a:p>
            <a:pPr marL="345281" indent="-211931">
              <a:spcAft>
                <a:spcPts val="900"/>
              </a:spcAft>
              <a:buFont typeface="Arial" panose="020B0604020202020204" pitchFamily="34" charset="0"/>
              <a:buChar char="•"/>
              <a:defRPr/>
            </a:pPr>
            <a:r>
              <a:rPr lang="en-US" sz="1700" b="1" kern="0" dirty="0">
                <a:solidFill>
                  <a:schemeClr val="accent1"/>
                </a:solidFill>
                <a:latin typeface="Arial" panose="020B0604020202020204" pitchFamily="34" charset="0"/>
              </a:rPr>
              <a:t>Organization-wide healing </a:t>
            </a:r>
            <a:r>
              <a:rPr lang="en-US" sz="1700" kern="0" dirty="0">
                <a:solidFill>
                  <a:srgbClr val="343434"/>
                </a:solidFill>
                <a:latin typeface="Arial" panose="020B0604020202020204" pitchFamily="34" charset="0"/>
              </a:rPr>
              <a:t>needed as a result of the strike and impact to nursing leaders and support functions</a:t>
            </a:r>
          </a:p>
          <a:p>
            <a:pPr marL="345281" indent="-211931">
              <a:spcAft>
                <a:spcPts val="900"/>
              </a:spcAft>
              <a:buFont typeface="Arial" panose="020B0604020202020204" pitchFamily="34" charset="0"/>
              <a:buChar char="•"/>
              <a:defRPr/>
            </a:pPr>
            <a:r>
              <a:rPr lang="en-US" sz="1700" kern="0" dirty="0">
                <a:solidFill>
                  <a:srgbClr val="E7E6E6">
                    <a:lumMod val="10000"/>
                  </a:srgbClr>
                </a:solidFill>
                <a:latin typeface="Arial" panose="020B0604020202020204" pitchFamily="34" charset="0"/>
              </a:rPr>
              <a:t>Leaders were </a:t>
            </a:r>
            <a:r>
              <a:rPr lang="en-US" sz="1700" b="1" kern="0" dirty="0">
                <a:solidFill>
                  <a:schemeClr val="accent1"/>
                </a:solidFill>
                <a:latin typeface="Arial" panose="020B0604020202020204" pitchFamily="34" charset="0"/>
              </a:rPr>
              <a:t>kind and patient </a:t>
            </a:r>
            <a:r>
              <a:rPr lang="en-US" sz="1700" kern="0" dirty="0">
                <a:solidFill>
                  <a:srgbClr val="E7E6E6">
                    <a:lumMod val="10000"/>
                  </a:srgbClr>
                </a:solidFill>
                <a:latin typeface="Arial" panose="020B0604020202020204" pitchFamily="34" charset="0"/>
              </a:rPr>
              <a:t>in their comments; they have a lot of </a:t>
            </a:r>
            <a:r>
              <a:rPr lang="en-US" sz="1700" b="1" kern="0" dirty="0">
                <a:solidFill>
                  <a:schemeClr val="accent1"/>
                </a:solidFill>
                <a:latin typeface="Arial" panose="020B0604020202020204" pitchFamily="34" charset="0"/>
              </a:rPr>
              <a:t>hope</a:t>
            </a:r>
            <a:r>
              <a:rPr lang="en-US" sz="1700" kern="0" dirty="0">
                <a:solidFill>
                  <a:srgbClr val="E7E6E6">
                    <a:lumMod val="10000"/>
                  </a:srgbClr>
                </a:solidFill>
                <a:latin typeface="Arial" panose="020B0604020202020204" pitchFamily="34" charset="0"/>
              </a:rPr>
              <a:t> and want to do their best</a:t>
            </a:r>
          </a:p>
        </p:txBody>
      </p:sp>
      <p:sp>
        <p:nvSpPr>
          <p:cNvPr id="56" name="Slide Number Placeholder 55">
            <a:extLst>
              <a:ext uri="{FF2B5EF4-FFF2-40B4-BE49-F238E27FC236}">
                <a16:creationId xmlns:a16="http://schemas.microsoft.com/office/drawing/2014/main" id="{61ECF618-1154-2911-D458-7FB36A66C87D}"/>
              </a:ext>
            </a:extLst>
          </p:cNvPr>
          <p:cNvSpPr>
            <a:spLocks noGrp="1"/>
          </p:cNvSpPr>
          <p:nvPr>
            <p:ph type="sldNum" sz="quarter" idx="12"/>
          </p:nvPr>
        </p:nvSpPr>
        <p:spPr/>
        <p:txBody>
          <a:bodyPr/>
          <a:lstStyle/>
          <a:p>
            <a:fld id="{868CC057-B00F-2044-B4A0-070D01327E7C}" type="slidenum">
              <a:rPr lang="en-US" smtClean="0"/>
              <a:t>29</a:t>
            </a:fld>
            <a:endParaRPr lang="en-US"/>
          </a:p>
        </p:txBody>
      </p:sp>
      <p:sp>
        <p:nvSpPr>
          <p:cNvPr id="57" name="TextBox 56">
            <a:extLst>
              <a:ext uri="{FF2B5EF4-FFF2-40B4-BE49-F238E27FC236}">
                <a16:creationId xmlns:a16="http://schemas.microsoft.com/office/drawing/2014/main" id="{2ABE6C64-1072-039D-7BB5-CF9068499FD7}"/>
              </a:ext>
            </a:extLst>
          </p:cNvPr>
          <p:cNvSpPr txBox="1"/>
          <p:nvPr/>
        </p:nvSpPr>
        <p:spPr>
          <a:xfrm>
            <a:off x="7796045" y="4729655"/>
            <a:ext cx="244367" cy="253916"/>
          </a:xfrm>
          <a:prstGeom prst="rect">
            <a:avLst/>
          </a:prstGeom>
          <a:noFill/>
        </p:spPr>
        <p:txBody>
          <a:bodyPr wrap="square" rtlCol="0">
            <a:spAutoFit/>
          </a:bodyPr>
          <a:lstStyle/>
          <a:p>
            <a:fld id="{32B200B4-A29B-CC4D-83C0-708E9967F604}" type="slidenum">
              <a:rPr lang="en-US" sz="1050">
                <a:solidFill>
                  <a:schemeClr val="bg1"/>
                </a:solidFill>
                <a:latin typeface="Arial" panose="020B0604020202020204" pitchFamily="34" charset="0"/>
              </a:rPr>
              <a:t>29</a:t>
            </a:fld>
            <a:endParaRPr lang="en-US" sz="1050" dirty="0">
              <a:solidFill>
                <a:schemeClr val="bg1"/>
              </a:solidFill>
              <a:latin typeface="Arial" panose="020B0604020202020204" pitchFamily="34" charset="0"/>
            </a:endParaRPr>
          </a:p>
        </p:txBody>
      </p:sp>
      <p:cxnSp>
        <p:nvCxnSpPr>
          <p:cNvPr id="2" name="Straight Connector 1">
            <a:extLst>
              <a:ext uri="{FF2B5EF4-FFF2-40B4-BE49-F238E27FC236}">
                <a16:creationId xmlns:a16="http://schemas.microsoft.com/office/drawing/2014/main" id="{0B300547-6872-CBEC-0ED2-1A151055F9FB}"/>
              </a:ext>
            </a:extLst>
          </p:cNvPr>
          <p:cNvCxnSpPr>
            <a:cxnSpLocks/>
          </p:cNvCxnSpPr>
          <p:nvPr/>
        </p:nvCxnSpPr>
        <p:spPr>
          <a:xfrm>
            <a:off x="3801100" y="892722"/>
            <a:ext cx="0" cy="3358055"/>
          </a:xfrm>
          <a:prstGeom prst="line">
            <a:avLst/>
          </a:prstGeom>
          <a:ln w="63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1" name="Picture 10" descr="A person in a white coat shaking hands with a person in a hospital&#10;&#10;Description automatically generated">
            <a:extLst>
              <a:ext uri="{FF2B5EF4-FFF2-40B4-BE49-F238E27FC236}">
                <a16:creationId xmlns:a16="http://schemas.microsoft.com/office/drawing/2014/main" id="{33E552D5-E858-C760-26BB-CDB309F0D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628" y="0"/>
            <a:ext cx="5040372" cy="5143500"/>
          </a:xfrm>
          <a:prstGeom prst="rect">
            <a:avLst/>
          </a:prstGeom>
        </p:spPr>
      </p:pic>
      <p:sp>
        <p:nvSpPr>
          <p:cNvPr id="3" name="TextBox 2">
            <a:extLst>
              <a:ext uri="{FF2B5EF4-FFF2-40B4-BE49-F238E27FC236}">
                <a16:creationId xmlns:a16="http://schemas.microsoft.com/office/drawing/2014/main" id="{D22A9622-5192-BA16-A0BC-C77F51D2DFBC}"/>
              </a:ext>
            </a:extLst>
          </p:cNvPr>
          <p:cNvSpPr txBox="1"/>
          <p:nvPr/>
        </p:nvSpPr>
        <p:spPr>
          <a:xfrm>
            <a:off x="244367" y="4865048"/>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3620024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37B87-AFBE-8041-B037-A07399471D48}"/>
              </a:ext>
            </a:extLst>
          </p:cNvPr>
          <p:cNvSpPr>
            <a:spLocks noGrp="1"/>
          </p:cNvSpPr>
          <p:nvPr>
            <p:ph type="title"/>
          </p:nvPr>
        </p:nvSpPr>
        <p:spPr>
          <a:xfrm>
            <a:off x="457199" y="1562380"/>
            <a:ext cx="8229601" cy="1566678"/>
          </a:xfrm>
        </p:spPr>
        <p:txBody>
          <a:bodyPr anchor="ctr">
            <a:normAutofit/>
          </a:bodyPr>
          <a:lstStyle/>
          <a:p>
            <a:pPr>
              <a:spcAft>
                <a:spcPts val="450"/>
              </a:spcAft>
            </a:pPr>
            <a:r>
              <a:rPr lang="en-US" altLang="en-US" dirty="0">
                <a:ea typeface="ＭＳ Ｐゴシック" panose="020B0600070205080204" pitchFamily="34" charset="-128"/>
              </a:rPr>
              <a:t>A Recovering and Evolving Workforce</a:t>
            </a:r>
          </a:p>
        </p:txBody>
      </p:sp>
    </p:spTree>
    <p:extLst>
      <p:ext uri="{BB962C8B-B14F-4D97-AF65-F5344CB8AC3E}">
        <p14:creationId xmlns:p14="http://schemas.microsoft.com/office/powerpoint/2010/main" val="905003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57" hidden="1">
            <a:extLst>
              <a:ext uri="{FF2B5EF4-FFF2-40B4-BE49-F238E27FC236}">
                <a16:creationId xmlns:a16="http://schemas.microsoft.com/office/drawing/2014/main" id="{C7EC3EA7-A56E-0C94-A281-7AE5580DAFD5}"/>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29" imgH="329" progId="TCLayout.ActiveDocument.1">
                  <p:embed/>
                </p:oleObj>
              </mc:Choice>
              <mc:Fallback>
                <p:oleObj name="think-cell Slide" r:id="rId4" imgW="329" imgH="329" progId="TCLayout.ActiveDocument.1">
                  <p:embed/>
                  <p:pic>
                    <p:nvPicPr>
                      <p:cNvPr id="58" name="Object 57" hidden="1">
                        <a:extLst>
                          <a:ext uri="{FF2B5EF4-FFF2-40B4-BE49-F238E27FC236}">
                            <a16:creationId xmlns:a16="http://schemas.microsoft.com/office/drawing/2014/main" id="{C7EC3EA7-A56E-0C94-A281-7AE5580DAFD5}"/>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3B455F59-17A7-DAD7-7E3E-9B57185F4630}"/>
              </a:ext>
            </a:extLst>
          </p:cNvPr>
          <p:cNvSpPr txBox="1"/>
          <p:nvPr/>
        </p:nvSpPr>
        <p:spPr>
          <a:xfrm>
            <a:off x="34259" y="320108"/>
            <a:ext cx="4745421" cy="3416320"/>
          </a:xfrm>
          <a:prstGeom prst="rect">
            <a:avLst/>
          </a:prstGeom>
          <a:noFill/>
        </p:spPr>
        <p:txBody>
          <a:bodyPr wrap="square">
            <a:spAutoFit/>
          </a:bodyPr>
          <a:lstStyle/>
          <a:p>
            <a:pPr marL="393700" indent="-393700" algn="l">
              <a:buFont typeface="Arial" panose="020B0604020202020204" pitchFamily="34" charset="0"/>
              <a:buChar char="•"/>
            </a:pPr>
            <a:r>
              <a:rPr lang="en-US" sz="1800" dirty="0">
                <a:solidFill>
                  <a:srgbClr val="282828"/>
                </a:solidFill>
              </a:rPr>
              <a:t>O</a:t>
            </a:r>
            <a:r>
              <a:rPr lang="en-US" sz="1800" u="none" strike="noStrike" dirty="0">
                <a:solidFill>
                  <a:srgbClr val="282828"/>
                </a:solidFill>
                <a:effectLst/>
              </a:rPr>
              <a:t>rganizations are systems of interacting elements: Roles, responsibilities, and relationships are defined by organizational structure, processes, leadership styles, people’s professional and cultural backgrounds, and policies and practices. </a:t>
            </a:r>
          </a:p>
          <a:p>
            <a:pPr algn="l"/>
            <a:endParaRPr lang="en-US" sz="1800" u="none" strike="noStrike" dirty="0">
              <a:solidFill>
                <a:srgbClr val="282828"/>
              </a:solidFill>
              <a:effectLst/>
            </a:endParaRPr>
          </a:p>
          <a:p>
            <a:pPr marL="393700" indent="-393700" algn="l">
              <a:buFont typeface="Arial" panose="020B0604020202020204" pitchFamily="34" charset="0"/>
              <a:buChar char="•"/>
            </a:pPr>
            <a:r>
              <a:rPr lang="en-US" sz="1800" dirty="0">
                <a:solidFill>
                  <a:srgbClr val="282828"/>
                </a:solidFill>
              </a:rPr>
              <a:t>A</a:t>
            </a:r>
            <a:r>
              <a:rPr lang="en-US" sz="1800" u="none" strike="noStrike" dirty="0">
                <a:solidFill>
                  <a:srgbClr val="282828"/>
                </a:solidFill>
                <a:effectLst/>
              </a:rPr>
              <a:t>n uncomfortable truth: A failure to execute on strategy and change organizational behavior is rooted not in individuals’ deficiencies but, rather, in the policies and practices created by top management. </a:t>
            </a:r>
            <a:endParaRPr lang="en-US" sz="1800" dirty="0"/>
          </a:p>
        </p:txBody>
      </p:sp>
      <p:sp>
        <p:nvSpPr>
          <p:cNvPr id="2" name="TextBox 1">
            <a:extLst>
              <a:ext uri="{FF2B5EF4-FFF2-40B4-BE49-F238E27FC236}">
                <a16:creationId xmlns:a16="http://schemas.microsoft.com/office/drawing/2014/main" id="{4135FB55-74D2-0580-D1ED-AE3ACA51FBAC}"/>
              </a:ext>
            </a:extLst>
          </p:cNvPr>
          <p:cNvSpPr txBox="1"/>
          <p:nvPr/>
        </p:nvSpPr>
        <p:spPr>
          <a:xfrm>
            <a:off x="564838" y="3925614"/>
            <a:ext cx="3799483" cy="1015663"/>
          </a:xfrm>
          <a:prstGeom prst="rect">
            <a:avLst/>
          </a:prstGeom>
          <a:solidFill>
            <a:schemeClr val="bg2"/>
          </a:solidFill>
        </p:spPr>
        <p:txBody>
          <a:bodyPr wrap="square">
            <a:spAutoFit/>
          </a:bodyPr>
          <a:lstStyle/>
          <a:p>
            <a:pPr algn="ctr"/>
            <a:r>
              <a:rPr lang="en-US" sz="2000" u="none" strike="noStrike" dirty="0">
                <a:solidFill>
                  <a:schemeClr val="bg1"/>
                </a:solidFill>
                <a:effectLst/>
              </a:rPr>
              <a:t>“If the system does not change,</a:t>
            </a:r>
            <a:br>
              <a:rPr lang="en-US" sz="2000" u="none" strike="noStrike" dirty="0">
                <a:solidFill>
                  <a:schemeClr val="bg1"/>
                </a:solidFill>
                <a:effectLst/>
              </a:rPr>
            </a:br>
            <a:r>
              <a:rPr lang="en-US" sz="2000" u="none" strike="noStrike" dirty="0">
                <a:solidFill>
                  <a:schemeClr val="bg1"/>
                </a:solidFill>
                <a:effectLst/>
              </a:rPr>
              <a:t>it will not support and sustain individual behavior change.”</a:t>
            </a:r>
          </a:p>
        </p:txBody>
      </p:sp>
      <p:pic>
        <p:nvPicPr>
          <p:cNvPr id="4" name="Picture 3" descr="A group of people walking&#10;&#10;Description automatically generated">
            <a:extLst>
              <a:ext uri="{FF2B5EF4-FFF2-40B4-BE49-F238E27FC236}">
                <a16:creationId xmlns:a16="http://schemas.microsoft.com/office/drawing/2014/main" id="{D0381565-B587-261A-649D-E17D15A84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9787" y="470070"/>
            <a:ext cx="3976648" cy="4203360"/>
          </a:xfrm>
          <a:prstGeom prst="rect">
            <a:avLst/>
          </a:prstGeom>
        </p:spPr>
      </p:pic>
      <p:cxnSp>
        <p:nvCxnSpPr>
          <p:cNvPr id="5" name="Straight Connector 4">
            <a:extLst>
              <a:ext uri="{FF2B5EF4-FFF2-40B4-BE49-F238E27FC236}">
                <a16:creationId xmlns:a16="http://schemas.microsoft.com/office/drawing/2014/main" id="{D6E0FF1D-93E8-8933-8E36-EFA48845EBB2}"/>
              </a:ext>
            </a:extLst>
          </p:cNvPr>
          <p:cNvCxnSpPr>
            <a:cxnSpLocks/>
          </p:cNvCxnSpPr>
          <p:nvPr/>
        </p:nvCxnSpPr>
        <p:spPr>
          <a:xfrm>
            <a:off x="4779680" y="898634"/>
            <a:ext cx="0" cy="3704897"/>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640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37B87-AFBE-8041-B037-A07399471D48}"/>
              </a:ext>
            </a:extLst>
          </p:cNvPr>
          <p:cNvSpPr>
            <a:spLocks noGrp="1"/>
          </p:cNvSpPr>
          <p:nvPr>
            <p:ph type="title"/>
          </p:nvPr>
        </p:nvSpPr>
        <p:spPr>
          <a:xfrm>
            <a:off x="457199" y="1562380"/>
            <a:ext cx="8229601" cy="1566678"/>
          </a:xfrm>
        </p:spPr>
        <p:txBody>
          <a:bodyPr anchor="ctr">
            <a:normAutofit/>
          </a:bodyPr>
          <a:lstStyle/>
          <a:p>
            <a:pPr>
              <a:spcAft>
                <a:spcPts val="450"/>
              </a:spcAft>
            </a:pPr>
            <a:r>
              <a:rPr lang="en-US" altLang="en-US" dirty="0">
                <a:ea typeface="ＭＳ Ｐゴシック" panose="020B0600070205080204" pitchFamily="34" charset="-128"/>
              </a:rPr>
              <a:t>Our Transformational Leadership Model</a:t>
            </a:r>
          </a:p>
        </p:txBody>
      </p:sp>
    </p:spTree>
    <p:extLst>
      <p:ext uri="{BB962C8B-B14F-4D97-AF65-F5344CB8AC3E}">
        <p14:creationId xmlns:p14="http://schemas.microsoft.com/office/powerpoint/2010/main" val="3470379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6A4DE999-A3C6-48C7-9809-EF24D83F0C8A}"/>
              </a:ext>
            </a:extLst>
          </p:cNvPr>
          <p:cNvGraphicFramePr>
            <a:graphicFrameLocks noChangeAspect="1"/>
          </p:cNvGraphicFramePr>
          <p:nvPr>
            <p:custDataLst>
              <p:tags r:id="rId1"/>
            </p:custDataLst>
          </p:nvPr>
        </p:nvGraphicFramePr>
        <p:xfrm>
          <a:off x="1144191" y="1191"/>
          <a:ext cx="1191" cy="1191"/>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25" name="Object 24" hidden="1">
                        <a:extLst>
                          <a:ext uri="{FF2B5EF4-FFF2-40B4-BE49-F238E27FC236}">
                            <a16:creationId xmlns:a16="http://schemas.microsoft.com/office/drawing/2014/main" id="{6A4DE999-A3C6-48C7-9809-EF24D83F0C8A}"/>
                          </a:ext>
                        </a:extLst>
                      </p:cNvPr>
                      <p:cNvPicPr/>
                      <p:nvPr/>
                    </p:nvPicPr>
                    <p:blipFill>
                      <a:blip r:embed="rId6"/>
                      <a:stretch>
                        <a:fillRect/>
                      </a:stretch>
                    </p:blipFill>
                    <p:spPr>
                      <a:xfrm>
                        <a:off x="1144191" y="1191"/>
                        <a:ext cx="1191" cy="1191"/>
                      </a:xfrm>
                      <a:prstGeom prst="rect">
                        <a:avLst/>
                      </a:prstGeom>
                    </p:spPr>
                  </p:pic>
                </p:oleObj>
              </mc:Fallback>
            </mc:AlternateContent>
          </a:graphicData>
        </a:graphic>
      </p:graphicFrame>
      <p:sp>
        <p:nvSpPr>
          <p:cNvPr id="24" name="Rectangle 23" hidden="1">
            <a:extLst>
              <a:ext uri="{FF2B5EF4-FFF2-40B4-BE49-F238E27FC236}">
                <a16:creationId xmlns:a16="http://schemas.microsoft.com/office/drawing/2014/main" id="{41057911-6B90-4669-9CCC-C6FE3348FF0E}"/>
              </a:ext>
            </a:extLst>
          </p:cNvPr>
          <p:cNvSpPr/>
          <p:nvPr>
            <p:custDataLst>
              <p:tags r:id="rId2"/>
            </p:custDataLst>
          </p:nvPr>
        </p:nvSpPr>
        <p:spPr>
          <a:xfrm>
            <a:off x="114300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US" sz="1800" dirty="0">
              <a:solidFill>
                <a:srgbClr val="FFFFFF"/>
              </a:solidFill>
              <a:latin typeface="Arial" panose="020B0604020202020204" pitchFamily="34" charset="0"/>
              <a:ea typeface="Verdana" panose="020B0604030504040204" pitchFamily="34" charset="0"/>
              <a:sym typeface="Segoe UI" panose="020B0502040204020203" pitchFamily="34" charset="0"/>
            </a:endParaRPr>
          </a:p>
        </p:txBody>
      </p:sp>
      <p:cxnSp>
        <p:nvCxnSpPr>
          <p:cNvPr id="51" name="Straight Connector 50">
            <a:extLst>
              <a:ext uri="{FF2B5EF4-FFF2-40B4-BE49-F238E27FC236}">
                <a16:creationId xmlns:a16="http://schemas.microsoft.com/office/drawing/2014/main" id="{9DCC34C0-B6CD-4AD8-B915-78681525DB7A}"/>
              </a:ext>
            </a:extLst>
          </p:cNvPr>
          <p:cNvCxnSpPr>
            <a:cxnSpLocks/>
          </p:cNvCxnSpPr>
          <p:nvPr/>
        </p:nvCxnSpPr>
        <p:spPr>
          <a:xfrm>
            <a:off x="529290" y="1113270"/>
            <a:ext cx="8184722" cy="0"/>
          </a:xfrm>
          <a:prstGeom prst="line">
            <a:avLst/>
          </a:prstGeom>
          <a:ln w="69850">
            <a:solidFill>
              <a:schemeClr val="bg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0B85AC11-B9D5-4012-8565-062C51DA5C63}"/>
              </a:ext>
            </a:extLst>
          </p:cNvPr>
          <p:cNvSpPr/>
          <p:nvPr/>
        </p:nvSpPr>
        <p:spPr>
          <a:xfrm>
            <a:off x="3765984" y="1545518"/>
            <a:ext cx="1671000" cy="349438"/>
          </a:xfrm>
          <a:prstGeom prst="rect">
            <a:avLst/>
          </a:prstGeom>
        </p:spPr>
        <p:txBody>
          <a:bodyPr wrap="square" lIns="0" tIns="0" rIns="0" bIns="0" anchor="ctr" anchorCtr="0">
            <a:noAutofit/>
          </a:bodyPr>
          <a:lstStyle/>
          <a:p>
            <a:pPr algn="ctr">
              <a:defRPr/>
            </a:pPr>
            <a:r>
              <a:rPr lang="en-US" b="1" dirty="0">
                <a:solidFill>
                  <a:srgbClr val="A22424"/>
                </a:solidFill>
                <a:latin typeface="Arial" panose="020B0604020202020204" pitchFamily="34" charset="0"/>
                <a:cs typeface="Arial" panose="020B0604020202020204" pitchFamily="34" charset="0"/>
              </a:rPr>
              <a:t>“Book Club” and DTL curricula driver</a:t>
            </a:r>
          </a:p>
        </p:txBody>
      </p:sp>
      <p:sp>
        <p:nvSpPr>
          <p:cNvPr id="73" name="Rectangle 72">
            <a:extLst>
              <a:ext uri="{FF2B5EF4-FFF2-40B4-BE49-F238E27FC236}">
                <a16:creationId xmlns:a16="http://schemas.microsoft.com/office/drawing/2014/main" id="{EC753B36-E4C2-49FF-A460-2B0F5428B157}"/>
              </a:ext>
            </a:extLst>
          </p:cNvPr>
          <p:cNvSpPr/>
          <p:nvPr/>
        </p:nvSpPr>
        <p:spPr>
          <a:xfrm>
            <a:off x="3229343" y="2021469"/>
            <a:ext cx="2815857" cy="2971681"/>
          </a:xfrm>
          <a:prstGeom prst="rect">
            <a:avLst/>
          </a:prstGeom>
        </p:spPr>
        <p:txBody>
          <a:bodyPr wrap="square" lIns="0" tIns="0" rIns="0" bIns="0" anchor="t" anchorCtr="0">
            <a:noAutofit/>
          </a:bodyPr>
          <a:lstStyle/>
          <a:p>
            <a:pPr marL="171450" indent="-171450">
              <a:spcAft>
                <a:spcPts val="600"/>
              </a:spcAft>
              <a:buFont typeface="Wingdings" pitchFamily="2" charset="2"/>
              <a:buChar char="ü"/>
            </a:pPr>
            <a:r>
              <a:rPr lang="en-US" sz="1100" dirty="0">
                <a:latin typeface="Arial" panose="020B0604020202020204" pitchFamily="34" charset="0"/>
              </a:rPr>
              <a:t>Forum for 360</a:t>
            </a:r>
            <a:r>
              <a:rPr lang="en-US" sz="1100" baseline="30000" dirty="0">
                <a:latin typeface="Arial" panose="020B0604020202020204" pitchFamily="34" charset="0"/>
              </a:rPr>
              <a:t>o</a:t>
            </a:r>
            <a:r>
              <a:rPr lang="en-US" sz="1100" dirty="0">
                <a:latin typeface="Arial" panose="020B0604020202020204" pitchFamily="34" charset="0"/>
              </a:rPr>
              <a:t> internal leader co-learning for over 250 front line leaders</a:t>
            </a:r>
          </a:p>
          <a:p>
            <a:pPr marL="171450" indent="-171450">
              <a:spcAft>
                <a:spcPts val="600"/>
              </a:spcAft>
              <a:buFont typeface="Wingdings" pitchFamily="2" charset="2"/>
              <a:buChar char="ü"/>
            </a:pPr>
            <a:r>
              <a:rPr lang="en-US" sz="1100" dirty="0">
                <a:latin typeface="Arial" panose="020B0604020202020204" pitchFamily="34" charset="0"/>
              </a:rPr>
              <a:t>Workbook-based curriculum (7 sessions) from </a:t>
            </a:r>
            <a:r>
              <a:rPr lang="en-US" sz="1100" i="1" dirty="0">
                <a:latin typeface="Arial" panose="020B0604020202020204" pitchFamily="34" charset="0"/>
              </a:rPr>
              <a:t>Dare to Lead </a:t>
            </a:r>
            <a:r>
              <a:rPr lang="en-US" sz="1100" dirty="0">
                <a:latin typeface="Arial" panose="020B0604020202020204" pitchFamily="34" charset="0"/>
              </a:rPr>
              <a:t>by </a:t>
            </a:r>
            <a:r>
              <a:rPr lang="en-US" sz="1100" dirty="0" err="1">
                <a:latin typeface="Arial" panose="020B0604020202020204" pitchFamily="34" charset="0"/>
              </a:rPr>
              <a:t>Brene</a:t>
            </a:r>
            <a:r>
              <a:rPr lang="en-US" sz="1100" dirty="0">
                <a:latin typeface="Arial" panose="020B0604020202020204" pitchFamily="34" charset="0"/>
              </a:rPr>
              <a:t> Brown.</a:t>
            </a:r>
          </a:p>
          <a:p>
            <a:pPr marL="171450" indent="-171450">
              <a:spcAft>
                <a:spcPts val="600"/>
              </a:spcAft>
              <a:buFont typeface="Wingdings" pitchFamily="2" charset="2"/>
              <a:buChar char="ü"/>
            </a:pPr>
            <a:r>
              <a:rPr lang="en-US" sz="1100" dirty="0">
                <a:latin typeface="Arial" panose="020B0604020202020204" pitchFamily="34" charset="0"/>
              </a:rPr>
              <a:t>Leadership groups learning centers around operating units</a:t>
            </a:r>
          </a:p>
          <a:p>
            <a:pPr marL="514350" lvl="1" indent="-171450">
              <a:spcAft>
                <a:spcPts val="600"/>
              </a:spcAft>
              <a:buFont typeface="Arial" panose="020B0604020202020204" pitchFamily="34" charset="0"/>
              <a:buChar char="•"/>
            </a:pPr>
            <a:r>
              <a:rPr lang="en-US" sz="1100" dirty="0">
                <a:latin typeface="Arial" panose="020B0604020202020204" pitchFamily="34" charset="0"/>
              </a:rPr>
              <a:t>Leaders having leadership conversations with leaders</a:t>
            </a:r>
          </a:p>
          <a:p>
            <a:pPr marL="514350" lvl="1" indent="-171450">
              <a:spcAft>
                <a:spcPts val="600"/>
              </a:spcAft>
              <a:buFont typeface="Arial" panose="020B0604020202020204" pitchFamily="34" charset="0"/>
              <a:buChar char="•"/>
            </a:pPr>
            <a:r>
              <a:rPr lang="en-US" sz="1100" dirty="0">
                <a:latin typeface="Arial" panose="020B0604020202020204" pitchFamily="34" charset="0"/>
              </a:rPr>
              <a:t>Common leadership thread to be established front line and upward</a:t>
            </a:r>
          </a:p>
          <a:p>
            <a:pPr marL="514350" lvl="1" indent="-171450">
              <a:spcAft>
                <a:spcPts val="600"/>
              </a:spcAft>
              <a:buFont typeface="Arial" panose="020B0604020202020204" pitchFamily="34" charset="0"/>
              <a:buChar char="•"/>
            </a:pPr>
            <a:r>
              <a:rPr lang="en-US" sz="1100" dirty="0">
                <a:latin typeface="Arial" panose="020B0604020202020204" pitchFamily="34" charset="0"/>
              </a:rPr>
              <a:t>Establish understanding of needs of operating units – how do concepts apply in ‘my world’</a:t>
            </a:r>
          </a:p>
          <a:p>
            <a:pPr marL="514350" lvl="1" indent="-171450">
              <a:spcAft>
                <a:spcPts val="600"/>
              </a:spcAft>
              <a:buFont typeface="Arial" panose="020B0604020202020204" pitchFamily="34" charset="0"/>
              <a:buChar char="•"/>
            </a:pPr>
            <a:r>
              <a:rPr lang="en-US" sz="1100" dirty="0">
                <a:latin typeface="Arial" panose="020B0604020202020204" pitchFamily="34" charset="0"/>
              </a:rPr>
              <a:t>Focuses on the “you” in the leadership equation</a:t>
            </a:r>
          </a:p>
        </p:txBody>
      </p:sp>
      <p:sp>
        <p:nvSpPr>
          <p:cNvPr id="77" name="Rectangle 76">
            <a:extLst>
              <a:ext uri="{FF2B5EF4-FFF2-40B4-BE49-F238E27FC236}">
                <a16:creationId xmlns:a16="http://schemas.microsoft.com/office/drawing/2014/main" id="{E5E9B0C8-2084-4031-9C4F-E7261088D15F}"/>
              </a:ext>
            </a:extLst>
          </p:cNvPr>
          <p:cNvSpPr/>
          <p:nvPr/>
        </p:nvSpPr>
        <p:spPr>
          <a:xfrm>
            <a:off x="6613069" y="1573122"/>
            <a:ext cx="1583537" cy="349438"/>
          </a:xfrm>
          <a:prstGeom prst="rect">
            <a:avLst/>
          </a:prstGeom>
        </p:spPr>
        <p:txBody>
          <a:bodyPr wrap="square" lIns="0" tIns="0" rIns="0" bIns="0" anchor="ctr" anchorCtr="0">
            <a:noAutofit/>
          </a:bodyPr>
          <a:lstStyle/>
          <a:p>
            <a:pPr algn="ctr">
              <a:defRPr/>
            </a:pPr>
            <a:r>
              <a:rPr lang="en-US" b="1" dirty="0">
                <a:solidFill>
                  <a:srgbClr val="A22424"/>
                </a:solidFill>
                <a:latin typeface="Arial" panose="020B0604020202020204" pitchFamily="34" charset="0"/>
                <a:cs typeface="Arial" panose="020B0604020202020204" pitchFamily="34" charset="0"/>
              </a:rPr>
              <a:t>Drive for Results and Sustainment</a:t>
            </a:r>
          </a:p>
        </p:txBody>
      </p:sp>
      <p:sp>
        <p:nvSpPr>
          <p:cNvPr id="78" name="Rectangle 77">
            <a:extLst>
              <a:ext uri="{FF2B5EF4-FFF2-40B4-BE49-F238E27FC236}">
                <a16:creationId xmlns:a16="http://schemas.microsoft.com/office/drawing/2014/main" id="{2E8C6334-B8C1-4525-8D8B-B0FF13792CC0}"/>
              </a:ext>
            </a:extLst>
          </p:cNvPr>
          <p:cNvSpPr/>
          <p:nvPr/>
        </p:nvSpPr>
        <p:spPr>
          <a:xfrm>
            <a:off x="6365731" y="2021469"/>
            <a:ext cx="2382058" cy="2982043"/>
          </a:xfrm>
          <a:prstGeom prst="rect">
            <a:avLst/>
          </a:prstGeom>
        </p:spPr>
        <p:txBody>
          <a:bodyPr wrap="square" lIns="0" tIns="0" rIns="0" bIns="0" anchor="t" anchorCtr="0">
            <a:noAutofit/>
          </a:bodyPr>
          <a:lstStyle/>
          <a:p>
            <a:pPr marL="279400" lvl="1" indent="-279400">
              <a:spcAft>
                <a:spcPts val="450"/>
              </a:spcAft>
              <a:buFont typeface="Wingdings" pitchFamily="2" charset="2"/>
              <a:buChar char="ü"/>
            </a:pPr>
            <a:r>
              <a:rPr lang="en-US" sz="1100" dirty="0">
                <a:latin typeface="Arial" panose="020B0604020202020204" pitchFamily="34" charset="0"/>
              </a:rPr>
              <a:t>Skill building: ET, monthly leadership team, individual team based, monthly lunch and learn</a:t>
            </a:r>
          </a:p>
          <a:p>
            <a:pPr marL="279400" lvl="1" indent="-279400">
              <a:spcAft>
                <a:spcPts val="450"/>
              </a:spcAft>
              <a:buFont typeface="Wingdings" pitchFamily="2" charset="2"/>
              <a:buChar char="ü"/>
            </a:pPr>
            <a:r>
              <a:rPr lang="en-US" sz="1100" dirty="0">
                <a:latin typeface="Arial" panose="020B0604020202020204" pitchFamily="34" charset="0"/>
              </a:rPr>
              <a:t>New leader training (annually)</a:t>
            </a:r>
          </a:p>
          <a:p>
            <a:pPr marL="279400" lvl="1" indent="-279400">
              <a:spcAft>
                <a:spcPts val="450"/>
              </a:spcAft>
              <a:buFont typeface="Wingdings" pitchFamily="2" charset="2"/>
              <a:buChar char="ü"/>
            </a:pPr>
            <a:r>
              <a:rPr lang="en-US" sz="1100" dirty="0">
                <a:latin typeface="Arial" panose="020B0604020202020204" pitchFamily="34" charset="0"/>
              </a:rPr>
              <a:t>Survey and engagement tools increased</a:t>
            </a:r>
          </a:p>
          <a:p>
            <a:pPr marL="279400" lvl="1" indent="-279400">
              <a:spcAft>
                <a:spcPts val="450"/>
              </a:spcAft>
              <a:buFont typeface="Wingdings" pitchFamily="2" charset="2"/>
              <a:buChar char="ü"/>
            </a:pPr>
            <a:r>
              <a:rPr lang="en-US" sz="1100" dirty="0">
                <a:latin typeface="Arial" panose="020B0604020202020204" pitchFamily="34" charset="0"/>
              </a:rPr>
              <a:t>CEO listening sessions</a:t>
            </a:r>
          </a:p>
          <a:p>
            <a:pPr marL="279400" lvl="1" indent="-279400">
              <a:spcAft>
                <a:spcPts val="450"/>
              </a:spcAft>
              <a:buFont typeface="Wingdings" pitchFamily="2" charset="2"/>
              <a:buChar char="ü"/>
            </a:pPr>
            <a:r>
              <a:rPr lang="en-US" sz="1100" dirty="0">
                <a:latin typeface="Arial" panose="020B0604020202020204" pitchFamily="34" charset="0"/>
              </a:rPr>
              <a:t>Leadership portfolio and intro developed</a:t>
            </a:r>
          </a:p>
          <a:p>
            <a:pPr marL="279400" lvl="1" indent="-279400">
              <a:spcAft>
                <a:spcPts val="450"/>
              </a:spcAft>
              <a:buFont typeface="Wingdings" pitchFamily="2" charset="2"/>
              <a:buChar char="ü"/>
            </a:pPr>
            <a:r>
              <a:rPr lang="en-US" sz="1100" dirty="0">
                <a:latin typeface="Arial" panose="020B0604020202020204" pitchFamily="34" charset="0"/>
              </a:rPr>
              <a:t>Book club transitioned to bimonthly Leadership Co-Learning with ET sponsored curriculum aligning DTL with organizational priorities</a:t>
            </a:r>
          </a:p>
          <a:p>
            <a:pPr marL="557213" lvl="1" indent="-214313">
              <a:lnSpc>
                <a:spcPct val="90000"/>
              </a:lnSpc>
              <a:spcBef>
                <a:spcPts val="450"/>
              </a:spcBef>
              <a:spcAft>
                <a:spcPts val="450"/>
              </a:spcAft>
              <a:buFont typeface="Arial" panose="020B0604020202020204" pitchFamily="34" charset="0"/>
              <a:buChar char="•"/>
              <a:defRPr/>
            </a:pPr>
            <a:endParaRPr lang="en-US" sz="1100" dirty="0">
              <a:solidFill>
                <a:srgbClr val="333333"/>
              </a:solidFill>
              <a:latin typeface="Arial" panose="020B0604020202020204" pitchFamily="34" charset="0"/>
              <a:cs typeface="Arial" panose="020B0604020202020204" pitchFamily="34" charset="0"/>
            </a:endParaRPr>
          </a:p>
          <a:p>
            <a:pPr marL="214313" indent="-214313">
              <a:lnSpc>
                <a:spcPct val="90000"/>
              </a:lnSpc>
              <a:spcBef>
                <a:spcPts val="450"/>
              </a:spcBef>
              <a:spcAft>
                <a:spcPts val="450"/>
              </a:spcAft>
              <a:buFont typeface="Arial" panose="020B0604020202020204" pitchFamily="34" charset="0"/>
              <a:buChar char="•"/>
              <a:defRPr/>
            </a:pPr>
            <a:endParaRPr lang="en-US" sz="1100" dirty="0">
              <a:solidFill>
                <a:srgbClr val="333333"/>
              </a:solidFill>
              <a:latin typeface="Arial" panose="020B0604020202020204" pitchFamily="34" charset="0"/>
              <a:cs typeface="Arial" panose="020B0604020202020204" pitchFamily="34" charset="0"/>
            </a:endParaRPr>
          </a:p>
          <a:p>
            <a:pPr marL="214313" indent="-214313">
              <a:lnSpc>
                <a:spcPct val="90000"/>
              </a:lnSpc>
              <a:spcBef>
                <a:spcPts val="450"/>
              </a:spcBef>
              <a:spcAft>
                <a:spcPts val="450"/>
              </a:spcAft>
              <a:buFont typeface="Arial" panose="020B0604020202020204" pitchFamily="34" charset="0"/>
              <a:buChar char="•"/>
              <a:defRPr/>
            </a:pPr>
            <a:endParaRPr lang="en-US" sz="1100" dirty="0">
              <a:solidFill>
                <a:srgbClr val="333333"/>
              </a:solidFill>
              <a:latin typeface="Arial" panose="020B0604020202020204" pitchFamily="34" charset="0"/>
              <a:cs typeface="Arial" panose="020B0604020202020204" pitchFamily="34" charset="0"/>
            </a:endParaRPr>
          </a:p>
        </p:txBody>
      </p:sp>
      <p:sp>
        <p:nvSpPr>
          <p:cNvPr id="109" name="Rectangle 108">
            <a:extLst>
              <a:ext uri="{FF2B5EF4-FFF2-40B4-BE49-F238E27FC236}">
                <a16:creationId xmlns:a16="http://schemas.microsoft.com/office/drawing/2014/main" id="{931283C0-AABE-4F81-9204-7EB121B02D1B}"/>
              </a:ext>
            </a:extLst>
          </p:cNvPr>
          <p:cNvSpPr/>
          <p:nvPr/>
        </p:nvSpPr>
        <p:spPr>
          <a:xfrm>
            <a:off x="947394" y="1574507"/>
            <a:ext cx="1583538" cy="349438"/>
          </a:xfrm>
          <a:prstGeom prst="rect">
            <a:avLst/>
          </a:prstGeom>
        </p:spPr>
        <p:txBody>
          <a:bodyPr wrap="square" lIns="0" tIns="0" rIns="0" bIns="0" anchor="ctr" anchorCtr="0">
            <a:noAutofit/>
          </a:bodyPr>
          <a:lstStyle/>
          <a:p>
            <a:pPr algn="ctr">
              <a:defRPr/>
            </a:pPr>
            <a:r>
              <a:rPr lang="en-US" b="1" dirty="0">
                <a:solidFill>
                  <a:srgbClr val="A22424"/>
                </a:solidFill>
                <a:latin typeface="Arial" panose="020B0604020202020204" pitchFamily="34" charset="0"/>
                <a:cs typeface="Arial" panose="020B0604020202020204" pitchFamily="34" charset="0"/>
              </a:rPr>
              <a:t>Daring Leadership Framework</a:t>
            </a:r>
          </a:p>
        </p:txBody>
      </p:sp>
      <p:sp>
        <p:nvSpPr>
          <p:cNvPr id="76" name="Oval 75">
            <a:extLst>
              <a:ext uri="{FF2B5EF4-FFF2-40B4-BE49-F238E27FC236}">
                <a16:creationId xmlns:a16="http://schemas.microsoft.com/office/drawing/2014/main" id="{A32EA93C-C99B-4C7F-8C3A-D3F2A8B2132D}"/>
              </a:ext>
            </a:extLst>
          </p:cNvPr>
          <p:cNvSpPr/>
          <p:nvPr/>
        </p:nvSpPr>
        <p:spPr>
          <a:xfrm>
            <a:off x="6995602" y="700229"/>
            <a:ext cx="818472" cy="809290"/>
          </a:xfrm>
          <a:prstGeom prst="ellipse">
            <a:avLst/>
          </a:prstGeom>
          <a:solidFill>
            <a:schemeClr val="bg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825">
              <a:solidFill>
                <a:srgbClr val="FFFFFF"/>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A0C047E6-EBC5-32D4-635A-AB2A07422C72}"/>
              </a:ext>
            </a:extLst>
          </p:cNvPr>
          <p:cNvSpPr/>
          <p:nvPr/>
        </p:nvSpPr>
        <p:spPr>
          <a:xfrm>
            <a:off x="1329927" y="674247"/>
            <a:ext cx="818472" cy="809290"/>
          </a:xfrm>
          <a:prstGeom prst="ellipse">
            <a:avLst/>
          </a:prstGeom>
          <a:solidFill>
            <a:schemeClr val="bg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825">
              <a:solidFill>
                <a:srgbClr val="FFFFFF"/>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0D21B8F8-F64C-4B6F-FD9D-DCEE386A8682}"/>
              </a:ext>
            </a:extLst>
          </p:cNvPr>
          <p:cNvSpPr/>
          <p:nvPr/>
        </p:nvSpPr>
        <p:spPr>
          <a:xfrm>
            <a:off x="4019045" y="636582"/>
            <a:ext cx="818472" cy="809290"/>
          </a:xfrm>
          <a:prstGeom prst="ellipse">
            <a:avLst/>
          </a:prstGeom>
          <a:solidFill>
            <a:schemeClr val="bg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825">
              <a:solidFill>
                <a:srgbClr val="FFFFFF"/>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C6F48CC9-552B-2617-9E89-56DFEBCBAF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63962" y="803434"/>
            <a:ext cx="528638" cy="521494"/>
          </a:xfrm>
          <a:prstGeom prst="rect">
            <a:avLst/>
          </a:prstGeom>
        </p:spPr>
      </p:pic>
      <p:pic>
        <p:nvPicPr>
          <p:cNvPr id="14" name="Graphic 13" descr="Checklist with solid fill">
            <a:extLst>
              <a:ext uri="{FF2B5EF4-FFF2-40B4-BE49-F238E27FC236}">
                <a16:creationId xmlns:a16="http://schemas.microsoft.com/office/drawing/2014/main" id="{3EC7BAAE-B9C3-5653-C178-42D8E360B5B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136767" y="852522"/>
            <a:ext cx="521494" cy="521494"/>
          </a:xfrm>
          <a:prstGeom prst="rect">
            <a:avLst/>
          </a:prstGeom>
        </p:spPr>
      </p:pic>
      <p:sp>
        <p:nvSpPr>
          <p:cNvPr id="3" name="Title 2">
            <a:extLst>
              <a:ext uri="{FF2B5EF4-FFF2-40B4-BE49-F238E27FC236}">
                <a16:creationId xmlns:a16="http://schemas.microsoft.com/office/drawing/2014/main" id="{D8513A1E-1EA1-6933-962E-88395E405C3A}"/>
              </a:ext>
            </a:extLst>
          </p:cNvPr>
          <p:cNvSpPr>
            <a:spLocks noGrp="1"/>
          </p:cNvSpPr>
          <p:nvPr>
            <p:ph type="title"/>
          </p:nvPr>
        </p:nvSpPr>
        <p:spPr>
          <a:xfrm>
            <a:off x="272332" y="260704"/>
            <a:ext cx="8658307" cy="369332"/>
          </a:xfrm>
        </p:spPr>
        <p:txBody>
          <a:bodyPr>
            <a:noAutofit/>
          </a:bodyPr>
          <a:lstStyle/>
          <a:p>
            <a:r>
              <a:rPr lang="en-US" sz="2800" dirty="0">
                <a:latin typeface="+mj-lt"/>
              </a:rPr>
              <a:t>Transforming Our Purposeful Leadership Environment</a:t>
            </a:r>
          </a:p>
        </p:txBody>
      </p:sp>
      <p:sp>
        <p:nvSpPr>
          <p:cNvPr id="2" name="Rectangle 1">
            <a:extLst>
              <a:ext uri="{FF2B5EF4-FFF2-40B4-BE49-F238E27FC236}">
                <a16:creationId xmlns:a16="http://schemas.microsoft.com/office/drawing/2014/main" id="{DB55302A-D094-A012-493F-886FCD14F4CA}"/>
              </a:ext>
            </a:extLst>
          </p:cNvPr>
          <p:cNvSpPr/>
          <p:nvPr/>
        </p:nvSpPr>
        <p:spPr>
          <a:xfrm>
            <a:off x="641086" y="2021469"/>
            <a:ext cx="2409542" cy="2883221"/>
          </a:xfrm>
          <a:prstGeom prst="rect">
            <a:avLst/>
          </a:prstGeom>
        </p:spPr>
        <p:txBody>
          <a:bodyPr wrap="square" lIns="0" tIns="0" rIns="0" bIns="0" anchor="t" anchorCtr="0">
            <a:noAutofit/>
          </a:bodyPr>
          <a:lstStyle/>
          <a:p>
            <a:pPr marL="228600" indent="-228600">
              <a:spcAft>
                <a:spcPts val="450"/>
              </a:spcAft>
              <a:buFont typeface="Wingdings" pitchFamily="2" charset="2"/>
              <a:buChar char="ü"/>
            </a:pPr>
            <a:r>
              <a:rPr lang="en-US" sz="1100" dirty="0">
                <a:latin typeface="Arial" panose="020B0604020202020204" pitchFamily="34" charset="0"/>
              </a:rPr>
              <a:t>Based on listening to our leaders</a:t>
            </a:r>
          </a:p>
          <a:p>
            <a:pPr marL="228600" indent="-228600">
              <a:spcAft>
                <a:spcPts val="450"/>
              </a:spcAft>
              <a:buFont typeface="Wingdings" pitchFamily="2" charset="2"/>
              <a:buChar char="ü"/>
            </a:pPr>
            <a:r>
              <a:rPr lang="en-US" sz="1100" dirty="0">
                <a:latin typeface="Arial" panose="020B0604020202020204" pitchFamily="34" charset="0"/>
              </a:rPr>
              <a:t>Structures and frameworks to enable hardwiring</a:t>
            </a:r>
          </a:p>
          <a:p>
            <a:pPr marL="571500" lvl="1" indent="-228600">
              <a:spcAft>
                <a:spcPts val="450"/>
              </a:spcAft>
              <a:buFont typeface="Arial" panose="020B0604020202020204" pitchFamily="34" charset="0"/>
              <a:buChar char="•"/>
            </a:pPr>
            <a:r>
              <a:rPr lang="en-US" sz="1100" dirty="0">
                <a:latin typeface="Arial" panose="020B0604020202020204" pitchFamily="34" charset="0"/>
              </a:rPr>
              <a:t>Leadership standard work and leadership framework</a:t>
            </a:r>
          </a:p>
          <a:p>
            <a:pPr marL="571500" lvl="2" indent="-228600">
              <a:spcAft>
                <a:spcPts val="450"/>
              </a:spcAft>
              <a:buFont typeface="Arial" panose="020B0604020202020204" pitchFamily="34" charset="0"/>
              <a:buChar char="•"/>
            </a:pPr>
            <a:r>
              <a:rPr lang="en-US" sz="1100" dirty="0">
                <a:latin typeface="Arial" panose="020B0604020202020204" pitchFamily="34" charset="0"/>
              </a:rPr>
              <a:t>Dare to lead as basis and “common language”</a:t>
            </a:r>
          </a:p>
          <a:p>
            <a:pPr marL="571500" lvl="2" indent="-228600">
              <a:spcAft>
                <a:spcPts val="450"/>
              </a:spcAft>
              <a:buFont typeface="Arial" panose="020B0604020202020204" pitchFamily="34" charset="0"/>
              <a:buChar char="•"/>
            </a:pPr>
            <a:r>
              <a:rPr lang="en-US" sz="1100" dirty="0">
                <a:latin typeface="Arial" panose="020B0604020202020204" pitchFamily="34" charset="0"/>
              </a:rPr>
              <a:t>Daring teams rollout to construct our multi-directional leadership channels</a:t>
            </a:r>
          </a:p>
          <a:p>
            <a:pPr marL="571500" lvl="2" indent="-228600">
              <a:spcAft>
                <a:spcPts val="450"/>
              </a:spcAft>
              <a:buFont typeface="Arial" panose="020B0604020202020204" pitchFamily="34" charset="0"/>
              <a:buChar char="•"/>
            </a:pPr>
            <a:r>
              <a:rPr lang="en-US" sz="1100" dirty="0">
                <a:latin typeface="Arial" panose="020B0604020202020204" pitchFamily="34" charset="0"/>
              </a:rPr>
              <a:t>50 C-suite and top leaders trained in DTL</a:t>
            </a:r>
          </a:p>
          <a:p>
            <a:pPr marL="128588" indent="-128588">
              <a:lnSpc>
                <a:spcPct val="90000"/>
              </a:lnSpc>
              <a:spcBef>
                <a:spcPts val="450"/>
              </a:spcBef>
              <a:buFont typeface="Courier New" panose="02070309020205020404" pitchFamily="49" charset="0"/>
              <a:buChar char="o"/>
              <a:defRPr/>
            </a:pPr>
            <a:endParaRPr lang="en-US" sz="800" dirty="0">
              <a:latin typeface="Arial" panose="020B0604020202020204" pitchFamily="34" charset="0"/>
              <a:cs typeface="Arial" panose="020B0604020202020204" pitchFamily="34" charset="0"/>
            </a:endParaRPr>
          </a:p>
          <a:p>
            <a:pPr>
              <a:lnSpc>
                <a:spcPct val="90000"/>
              </a:lnSpc>
              <a:spcBef>
                <a:spcPts val="450"/>
              </a:spcBef>
              <a:defRPr/>
            </a:pPr>
            <a:endParaRPr lang="en-US" sz="800" dirty="0">
              <a:latin typeface="Arial" panose="020B0604020202020204" pitchFamily="34" charset="0"/>
              <a:cs typeface="Arial" panose="020B0604020202020204" pitchFamily="34" charset="0"/>
            </a:endParaRPr>
          </a:p>
          <a:p>
            <a:pPr marL="128588" indent="-128588">
              <a:lnSpc>
                <a:spcPct val="90000"/>
              </a:lnSpc>
              <a:spcBef>
                <a:spcPts val="450"/>
              </a:spcBef>
              <a:buFont typeface="Courier New" panose="02070309020205020404" pitchFamily="49" charset="0"/>
              <a:buChar char="o"/>
              <a:defRPr/>
            </a:pPr>
            <a:endParaRPr lang="en-US" sz="800" dirty="0">
              <a:latin typeface="Arial" panose="020B0604020202020204" pitchFamily="34" charset="0"/>
              <a:cs typeface="Arial" panose="020B0604020202020204" pitchFamily="34" charset="0"/>
            </a:endParaRPr>
          </a:p>
          <a:p>
            <a:pPr marL="128588" indent="-128588">
              <a:lnSpc>
                <a:spcPct val="90000"/>
              </a:lnSpc>
              <a:spcBef>
                <a:spcPts val="450"/>
              </a:spcBef>
              <a:buFont typeface="Courier New" panose="02070309020205020404" pitchFamily="49" charset="0"/>
              <a:buChar char="o"/>
              <a:defRPr/>
            </a:pPr>
            <a:endParaRPr lang="en-US" sz="600" dirty="0">
              <a:latin typeface="Arial" panose="020B0604020202020204" pitchFamily="34" charset="0"/>
              <a:cs typeface="Arial" panose="020B0604020202020204" pitchFamily="34" charset="0"/>
            </a:endParaRPr>
          </a:p>
        </p:txBody>
      </p:sp>
      <p:pic>
        <p:nvPicPr>
          <p:cNvPr id="5" name="Graphic 4" descr="Group of women outline">
            <a:extLst>
              <a:ext uri="{FF2B5EF4-FFF2-40B4-BE49-F238E27FC236}">
                <a16:creationId xmlns:a16="http://schemas.microsoft.com/office/drawing/2014/main" id="{15AE81D8-7DC4-53C2-D56D-7AD80A62BD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50263" y="789992"/>
            <a:ext cx="577799" cy="577799"/>
          </a:xfrm>
          <a:prstGeom prst="rect">
            <a:avLst/>
          </a:prstGeom>
        </p:spPr>
      </p:pic>
      <p:sp>
        <p:nvSpPr>
          <p:cNvPr id="4" name="TextBox 3">
            <a:extLst>
              <a:ext uri="{FF2B5EF4-FFF2-40B4-BE49-F238E27FC236}">
                <a16:creationId xmlns:a16="http://schemas.microsoft.com/office/drawing/2014/main" id="{7DE053DA-C9EF-6305-2758-DF810815B7F0}"/>
              </a:ext>
            </a:extLst>
          </p:cNvPr>
          <p:cNvSpPr txBox="1"/>
          <p:nvPr/>
        </p:nvSpPr>
        <p:spPr>
          <a:xfrm>
            <a:off x="244367" y="4865048"/>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828676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B6E83-C05B-787D-FCAA-D646FA41D5DA}"/>
              </a:ext>
            </a:extLst>
          </p:cNvPr>
          <p:cNvSpPr>
            <a:spLocks noGrp="1"/>
          </p:cNvSpPr>
          <p:nvPr>
            <p:ph type="title"/>
          </p:nvPr>
        </p:nvSpPr>
        <p:spPr>
          <a:xfrm>
            <a:off x="164075" y="-50487"/>
            <a:ext cx="7886700" cy="994172"/>
          </a:xfrm>
        </p:spPr>
        <p:txBody>
          <a:bodyPr/>
          <a:lstStyle/>
          <a:p>
            <a:r>
              <a:rPr lang="en-US" dirty="0">
                <a:latin typeface="+mj-lt"/>
              </a:rPr>
              <a:t>Leadership Standard Work Framework</a:t>
            </a:r>
          </a:p>
        </p:txBody>
      </p:sp>
      <p:pic>
        <p:nvPicPr>
          <p:cNvPr id="3" name="Picture 2" descr="Table&#10;&#10;Description automatically generated">
            <a:extLst>
              <a:ext uri="{FF2B5EF4-FFF2-40B4-BE49-F238E27FC236}">
                <a16:creationId xmlns:a16="http://schemas.microsoft.com/office/drawing/2014/main" id="{098B5122-BE5E-E92A-882D-2661F643AF18}"/>
              </a:ext>
            </a:extLst>
          </p:cNvPr>
          <p:cNvPicPr>
            <a:picLocks noChangeAspect="1"/>
          </p:cNvPicPr>
          <p:nvPr/>
        </p:nvPicPr>
        <p:blipFill>
          <a:blip r:embed="rId2"/>
          <a:stretch>
            <a:fillRect/>
          </a:stretch>
        </p:blipFill>
        <p:spPr>
          <a:xfrm>
            <a:off x="164075" y="654269"/>
            <a:ext cx="7533236" cy="4275110"/>
          </a:xfrm>
          <a:prstGeom prst="rect">
            <a:avLst/>
          </a:prstGeom>
        </p:spPr>
      </p:pic>
      <p:sp>
        <p:nvSpPr>
          <p:cNvPr id="4" name="Text Placeholder 3">
            <a:extLst>
              <a:ext uri="{FF2B5EF4-FFF2-40B4-BE49-F238E27FC236}">
                <a16:creationId xmlns:a16="http://schemas.microsoft.com/office/drawing/2014/main" id="{A02095A2-4C70-BF13-15F5-C957B11D46F2}"/>
              </a:ext>
            </a:extLst>
          </p:cNvPr>
          <p:cNvSpPr txBox="1">
            <a:spLocks/>
          </p:cNvSpPr>
          <p:nvPr/>
        </p:nvSpPr>
        <p:spPr>
          <a:xfrm>
            <a:off x="7724738" y="1395248"/>
            <a:ext cx="1172906" cy="1475404"/>
          </a:xfrm>
          <a:prstGeom prst="rect">
            <a:avLst/>
          </a:prstGeom>
          <a:solidFill>
            <a:schemeClr val="bg2">
              <a:lumMod val="40000"/>
              <a:lumOff val="60000"/>
            </a:schemeClr>
          </a:solidFill>
        </p:spPr>
        <p:txBody>
          <a:bodyPr vert="horz" lIns="91440" tIns="45720" rIns="91440" bIns="45720" rtlCol="0" anchor="b">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lnSpc>
                <a:spcPct val="100000"/>
              </a:lnSpc>
              <a:spcBef>
                <a:spcPts val="1000"/>
              </a:spcBef>
              <a:buNone/>
            </a:pPr>
            <a:r>
              <a:rPr lang="en-US" sz="1000" dirty="0"/>
              <a:t>Each unit leader to have tailored engagement action plan with two-way intentionality to ensure focus, clarity and purpose</a:t>
            </a:r>
          </a:p>
        </p:txBody>
      </p:sp>
      <p:sp>
        <p:nvSpPr>
          <p:cNvPr id="5" name="Text Placeholder 3">
            <a:extLst>
              <a:ext uri="{FF2B5EF4-FFF2-40B4-BE49-F238E27FC236}">
                <a16:creationId xmlns:a16="http://schemas.microsoft.com/office/drawing/2014/main" id="{ED02963E-59F6-4A7A-F93F-CA3857F397DD}"/>
              </a:ext>
            </a:extLst>
          </p:cNvPr>
          <p:cNvSpPr txBox="1">
            <a:spLocks/>
          </p:cNvSpPr>
          <p:nvPr/>
        </p:nvSpPr>
        <p:spPr>
          <a:xfrm>
            <a:off x="7724738" y="3081240"/>
            <a:ext cx="1172906" cy="1633566"/>
          </a:xfrm>
          <a:prstGeom prst="rect">
            <a:avLst/>
          </a:prstGeom>
          <a:solidFill>
            <a:schemeClr val="bg2">
              <a:lumMod val="40000"/>
              <a:lumOff val="60000"/>
            </a:schemeClr>
          </a:solidFill>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mn-lt"/>
                <a:ea typeface="+mn-ea"/>
                <a:cs typeface="+mn-cs"/>
              </a:defRPr>
            </a:lvl1pPr>
            <a:lvl2pPr marL="342892" indent="0" algn="l" defTabSz="914400" rtl="0" eaLnBrk="1" latinLnBrk="0" hangingPunct="1">
              <a:lnSpc>
                <a:spcPct val="90000"/>
              </a:lnSpc>
              <a:spcBef>
                <a:spcPts val="500"/>
              </a:spcBef>
              <a:buFont typeface="Arial" panose="020B0604020202020204" pitchFamily="34" charset="0"/>
              <a:buNone/>
              <a:defRPr sz="1500" kern="1200">
                <a:solidFill>
                  <a:schemeClr val="tx1">
                    <a:tint val="75000"/>
                  </a:schemeClr>
                </a:solidFill>
                <a:latin typeface="+mn-lt"/>
                <a:ea typeface="+mn-ea"/>
                <a:cs typeface="+mn-cs"/>
              </a:defRPr>
            </a:lvl2pPr>
            <a:lvl3pPr marL="685783" indent="0" algn="l" defTabSz="914400" rtl="0" eaLnBrk="1" latinLnBrk="0" hangingPunct="1">
              <a:lnSpc>
                <a:spcPct val="90000"/>
              </a:lnSpc>
              <a:spcBef>
                <a:spcPts val="500"/>
              </a:spcBef>
              <a:buFont typeface="Arial" panose="020B0604020202020204" pitchFamily="34" charset="0"/>
              <a:buNone/>
              <a:defRPr sz="1350" kern="1200">
                <a:solidFill>
                  <a:schemeClr val="tx1">
                    <a:tint val="75000"/>
                  </a:schemeClr>
                </a:solidFill>
                <a:latin typeface="+mn-lt"/>
                <a:ea typeface="+mn-ea"/>
                <a:cs typeface="+mn-cs"/>
              </a:defRPr>
            </a:lvl3pPr>
            <a:lvl4pPr marL="1028675"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4pPr>
            <a:lvl5pPr marL="1371566"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5pPr>
            <a:lvl6pPr marL="1714457"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defTabSz="486918">
              <a:lnSpc>
                <a:spcPct val="100000"/>
              </a:lnSpc>
              <a:spcBef>
                <a:spcPts val="533"/>
              </a:spcBef>
            </a:pPr>
            <a:r>
              <a:rPr lang="en-US" sz="1000" dirty="0">
                <a:latin typeface="Arial" panose="020B0604020202020204" pitchFamily="34" charset="0"/>
              </a:rPr>
              <a:t>Are we continuing this work in having two-way communication?  Hearing others is more valuable than the solution itself – our data suggests opportunities exist</a:t>
            </a:r>
          </a:p>
        </p:txBody>
      </p:sp>
      <p:sp>
        <p:nvSpPr>
          <p:cNvPr id="6" name="TextBox 5">
            <a:extLst>
              <a:ext uri="{FF2B5EF4-FFF2-40B4-BE49-F238E27FC236}">
                <a16:creationId xmlns:a16="http://schemas.microsoft.com/office/drawing/2014/main" id="{DF89F2A9-C96F-9C90-4EE7-7F9B393295FA}"/>
              </a:ext>
            </a:extLst>
          </p:cNvPr>
          <p:cNvSpPr txBox="1"/>
          <p:nvPr/>
        </p:nvSpPr>
        <p:spPr>
          <a:xfrm>
            <a:off x="244367" y="4929379"/>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1474780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37B87-AFBE-8041-B037-A07399471D48}"/>
              </a:ext>
            </a:extLst>
          </p:cNvPr>
          <p:cNvSpPr>
            <a:spLocks noGrp="1"/>
          </p:cNvSpPr>
          <p:nvPr>
            <p:ph type="title"/>
          </p:nvPr>
        </p:nvSpPr>
        <p:spPr>
          <a:xfrm>
            <a:off x="346840" y="1562380"/>
            <a:ext cx="8229601" cy="1566678"/>
          </a:xfrm>
        </p:spPr>
        <p:txBody>
          <a:bodyPr anchor="ctr">
            <a:normAutofit/>
          </a:bodyPr>
          <a:lstStyle/>
          <a:p>
            <a:pPr>
              <a:spcAft>
                <a:spcPts val="450"/>
              </a:spcAft>
            </a:pPr>
            <a:r>
              <a:rPr lang="en-US" altLang="en-US" dirty="0">
                <a:ea typeface="ＭＳ Ｐゴシック" panose="020B0600070205080204" pitchFamily="34" charset="-128"/>
              </a:rPr>
              <a:t>Demonstrating Value</a:t>
            </a:r>
          </a:p>
        </p:txBody>
      </p:sp>
    </p:spTree>
    <p:extLst>
      <p:ext uri="{BB962C8B-B14F-4D97-AF65-F5344CB8AC3E}">
        <p14:creationId xmlns:p14="http://schemas.microsoft.com/office/powerpoint/2010/main" val="2188854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02" y="0"/>
            <a:ext cx="7886700" cy="994172"/>
          </a:xfrm>
        </p:spPr>
        <p:txBody>
          <a:bodyPr/>
          <a:lstStyle/>
          <a:p>
            <a:r>
              <a:rPr lang="en-US" sz="3300" kern="0" dirty="0">
                <a:solidFill>
                  <a:srgbClr val="E7E6E6">
                    <a:lumMod val="10000"/>
                  </a:srgbClr>
                </a:solidFill>
                <a:latin typeface="+mj-lt"/>
              </a:rPr>
              <a:t>Leader Feedback: How’s It Going?</a:t>
            </a:r>
          </a:p>
        </p:txBody>
      </p:sp>
      <p:pic>
        <p:nvPicPr>
          <p:cNvPr id="6" name="Picture 5" descr="A group of emoticons with different colors&#10;&#10;Description automatically generated">
            <a:extLst>
              <a:ext uri="{FF2B5EF4-FFF2-40B4-BE49-F238E27FC236}">
                <a16:creationId xmlns:a16="http://schemas.microsoft.com/office/drawing/2014/main" id="{7D19E308-42F4-3B68-C42A-282E4FAEA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134" y="940427"/>
            <a:ext cx="4309750" cy="1359127"/>
          </a:xfrm>
          <a:prstGeom prst="rect">
            <a:avLst/>
          </a:prstGeom>
        </p:spPr>
      </p:pic>
      <p:sp>
        <p:nvSpPr>
          <p:cNvPr id="47" name="Rectangle 46">
            <a:extLst>
              <a:ext uri="{FF2B5EF4-FFF2-40B4-BE49-F238E27FC236}">
                <a16:creationId xmlns:a16="http://schemas.microsoft.com/office/drawing/2014/main" id="{F9228074-F171-52CC-5860-B879BEE54C30}"/>
              </a:ext>
            </a:extLst>
          </p:cNvPr>
          <p:cNvSpPr/>
          <p:nvPr/>
        </p:nvSpPr>
        <p:spPr>
          <a:xfrm>
            <a:off x="296707" y="1166649"/>
            <a:ext cx="3827045" cy="5185981"/>
          </a:xfrm>
          <a:prstGeom prst="rect">
            <a:avLst/>
          </a:prstGeom>
          <a:noFill/>
          <a:ln w="12700" cap="flat" cmpd="sng" algn="ctr">
            <a:noFill/>
            <a:prstDash val="solid"/>
            <a:miter lim="800000"/>
          </a:ln>
          <a:effectLst/>
        </p:spPr>
        <p:txBody>
          <a:bodyPr rtlCol="0" anchor="ctr"/>
          <a:lstStyle/>
          <a:p>
            <a:pPr marL="345281" indent="-211931">
              <a:spcAft>
                <a:spcPts val="900"/>
              </a:spcAft>
              <a:buFont typeface="Arial" panose="020B0604020202020204" pitchFamily="34" charset="0"/>
              <a:buChar char="•"/>
              <a:defRPr/>
            </a:pPr>
            <a:r>
              <a:rPr lang="en-US" sz="1300" kern="0" dirty="0">
                <a:solidFill>
                  <a:srgbClr val="E7E6E6">
                    <a:lumMod val="10000"/>
                  </a:srgbClr>
                </a:solidFill>
                <a:latin typeface="Arial" panose="020B0604020202020204" pitchFamily="34" charset="0"/>
              </a:rPr>
              <a:t>The time and investment you are making is significant. I am very appreciative of your recognition and commitment to us as a leadership team.</a:t>
            </a:r>
          </a:p>
          <a:p>
            <a:pPr marL="345281" indent="-211931">
              <a:spcAft>
                <a:spcPts val="900"/>
              </a:spcAft>
              <a:buFont typeface="Arial" panose="020B0604020202020204" pitchFamily="34" charset="0"/>
              <a:buChar char="•"/>
              <a:defRPr/>
            </a:pPr>
            <a:r>
              <a:rPr lang="en-US" sz="1300" kern="0" dirty="0">
                <a:solidFill>
                  <a:srgbClr val="E7E6E6">
                    <a:lumMod val="10000"/>
                  </a:srgbClr>
                </a:solidFill>
                <a:latin typeface="Arial" panose="020B0604020202020204" pitchFamily="34" charset="0"/>
              </a:rPr>
              <a:t>I love the common language we are building across our teams.</a:t>
            </a:r>
          </a:p>
          <a:p>
            <a:pPr marL="345281" indent="-211931">
              <a:spcAft>
                <a:spcPts val="900"/>
              </a:spcAft>
              <a:buFont typeface="Arial" panose="020B0604020202020204" pitchFamily="34" charset="0"/>
              <a:buChar char="•"/>
              <a:defRPr/>
            </a:pPr>
            <a:r>
              <a:rPr lang="en-US" sz="1300" kern="0" dirty="0">
                <a:solidFill>
                  <a:srgbClr val="E7E6E6">
                    <a:lumMod val="10000"/>
                  </a:srgbClr>
                </a:solidFill>
                <a:latin typeface="Arial" panose="020B0604020202020204" pitchFamily="34" charset="0"/>
              </a:rPr>
              <a:t>It was helpful having my leader co-learn these concepts with me and talking about how to influence in our environment.</a:t>
            </a:r>
          </a:p>
          <a:p>
            <a:pPr marL="345281" indent="-211931">
              <a:spcAft>
                <a:spcPts val="900"/>
              </a:spcAft>
              <a:buFont typeface="Arial" panose="020B0604020202020204" pitchFamily="34" charset="0"/>
              <a:buChar char="•"/>
              <a:defRPr/>
            </a:pPr>
            <a:r>
              <a:rPr lang="en-US" sz="1300" kern="0" dirty="0">
                <a:solidFill>
                  <a:srgbClr val="E7E6E6">
                    <a:lumMod val="10000"/>
                  </a:srgbClr>
                </a:solidFill>
                <a:latin typeface="Arial" panose="020B0604020202020204" pitchFamily="34" charset="0"/>
              </a:rPr>
              <a:t>I see a positive change. We are ready to rumble….in a good way.</a:t>
            </a:r>
          </a:p>
          <a:p>
            <a:pPr marL="345281" indent="-211931">
              <a:spcAft>
                <a:spcPts val="900"/>
              </a:spcAft>
              <a:buFont typeface="Arial" panose="020B0604020202020204" pitchFamily="34" charset="0"/>
              <a:buChar char="•"/>
              <a:defRPr/>
            </a:pPr>
            <a:endParaRPr lang="en-US" sz="1300" kern="0" dirty="0">
              <a:solidFill>
                <a:srgbClr val="E7E6E6">
                  <a:lumMod val="10000"/>
                </a:srgbClr>
              </a:solidFill>
              <a:latin typeface="Arial" panose="020B0604020202020204" pitchFamily="34" charset="0"/>
            </a:endParaRPr>
          </a:p>
        </p:txBody>
      </p:sp>
      <p:sp>
        <p:nvSpPr>
          <p:cNvPr id="49" name="TextBox 48">
            <a:extLst>
              <a:ext uri="{FF2B5EF4-FFF2-40B4-BE49-F238E27FC236}">
                <a16:creationId xmlns:a16="http://schemas.microsoft.com/office/drawing/2014/main" id="{646C1BAD-0999-581B-251E-D7E84E23BF49}"/>
              </a:ext>
            </a:extLst>
          </p:cNvPr>
          <p:cNvSpPr txBox="1"/>
          <p:nvPr/>
        </p:nvSpPr>
        <p:spPr>
          <a:xfrm>
            <a:off x="4546231" y="2299554"/>
            <a:ext cx="4141305" cy="2954655"/>
          </a:xfrm>
          <a:prstGeom prst="rect">
            <a:avLst/>
          </a:prstGeom>
          <a:noFill/>
        </p:spPr>
        <p:txBody>
          <a:bodyPr wrap="square">
            <a:spAutoFit/>
          </a:bodyPr>
          <a:lstStyle/>
          <a:p>
            <a:pPr marL="345281" indent="-211931">
              <a:spcAft>
                <a:spcPts val="900"/>
              </a:spcAft>
              <a:buFont typeface="Arial" panose="020B0604020202020204" pitchFamily="34" charset="0"/>
              <a:buChar char="•"/>
              <a:defRPr/>
            </a:pPr>
            <a:r>
              <a:rPr lang="en-US" sz="1300" kern="0" dirty="0">
                <a:solidFill>
                  <a:srgbClr val="E7E6E6">
                    <a:lumMod val="10000"/>
                  </a:srgbClr>
                </a:solidFill>
                <a:latin typeface="Arial" panose="020B0604020202020204" pitchFamily="34" charset="0"/>
              </a:rPr>
              <a:t>It’s a bit easier to rumble with curiosity and trust, I feel more supported when talking and making difficult decisions.</a:t>
            </a:r>
          </a:p>
          <a:p>
            <a:pPr marL="345281" indent="-211931">
              <a:spcAft>
                <a:spcPts val="900"/>
              </a:spcAft>
              <a:buFont typeface="Arial" panose="020B0604020202020204" pitchFamily="34" charset="0"/>
              <a:buChar char="•"/>
              <a:defRPr/>
            </a:pPr>
            <a:r>
              <a:rPr lang="en-US" sz="1300" kern="0" dirty="0">
                <a:solidFill>
                  <a:srgbClr val="E7E6E6">
                    <a:lumMod val="10000"/>
                  </a:srgbClr>
                </a:solidFill>
                <a:latin typeface="Arial" panose="020B0604020202020204" pitchFamily="34" charset="0"/>
              </a:rPr>
              <a:t>I learned that everyone is going through similar situations. Also, I have found that I can use these tools in my personal life with family and friends.</a:t>
            </a:r>
          </a:p>
          <a:p>
            <a:pPr marL="345281" indent="-211931">
              <a:spcAft>
                <a:spcPts val="900"/>
              </a:spcAft>
              <a:buFont typeface="Arial" panose="020B0604020202020204" pitchFamily="34" charset="0"/>
              <a:buChar char="•"/>
              <a:defRPr/>
            </a:pPr>
            <a:r>
              <a:rPr lang="en-US" sz="1300" kern="0" dirty="0">
                <a:solidFill>
                  <a:srgbClr val="E7E6E6">
                    <a:lumMod val="10000"/>
                  </a:srgbClr>
                </a:solidFill>
                <a:latin typeface="Arial" panose="020B0604020202020204" pitchFamily="34" charset="0"/>
              </a:rPr>
              <a:t>I appreciate the effort, mindfulness, and care that is being poured into developing us as leaders. I love the collaborative/team approach. It makes positive change feel real and within reach.</a:t>
            </a:r>
          </a:p>
          <a:p>
            <a:pPr marL="345281" indent="-211931">
              <a:spcAft>
                <a:spcPts val="900"/>
              </a:spcAft>
              <a:buFont typeface="Arial" panose="020B0604020202020204" pitchFamily="34" charset="0"/>
              <a:buChar char="•"/>
              <a:defRPr/>
            </a:pPr>
            <a:endParaRPr lang="en-US" sz="1300" kern="0" dirty="0">
              <a:solidFill>
                <a:srgbClr val="E7E6E6">
                  <a:lumMod val="10000"/>
                </a:srgbClr>
              </a:solidFill>
              <a:latin typeface="Arial" panose="020B0604020202020204" pitchFamily="34" charset="0"/>
            </a:endParaRPr>
          </a:p>
          <a:p>
            <a:pPr marL="345281" indent="-211931">
              <a:spcAft>
                <a:spcPts val="900"/>
              </a:spcAft>
              <a:buFont typeface="Arial" panose="020B0604020202020204" pitchFamily="34" charset="0"/>
              <a:buChar char="•"/>
              <a:defRPr/>
            </a:pPr>
            <a:endParaRPr lang="en-US" sz="1300" kern="0" dirty="0">
              <a:solidFill>
                <a:srgbClr val="E7E6E6">
                  <a:lumMod val="10000"/>
                </a:srgbClr>
              </a:solidFill>
              <a:latin typeface="Arial" panose="020B0604020202020204" pitchFamily="34" charset="0"/>
            </a:endParaRPr>
          </a:p>
        </p:txBody>
      </p:sp>
      <p:sp>
        <p:nvSpPr>
          <p:cNvPr id="3" name="TextBox 2">
            <a:extLst>
              <a:ext uri="{FF2B5EF4-FFF2-40B4-BE49-F238E27FC236}">
                <a16:creationId xmlns:a16="http://schemas.microsoft.com/office/drawing/2014/main" id="{1E192EBB-8286-4B81-A4EA-50FED229F8ED}"/>
              </a:ext>
            </a:extLst>
          </p:cNvPr>
          <p:cNvSpPr txBox="1"/>
          <p:nvPr/>
        </p:nvSpPr>
        <p:spPr>
          <a:xfrm>
            <a:off x="296707" y="4928056"/>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3476423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575" y="33216"/>
            <a:ext cx="7886700" cy="994172"/>
          </a:xfrm>
        </p:spPr>
        <p:txBody>
          <a:bodyPr>
            <a:normAutofit/>
          </a:bodyPr>
          <a:lstStyle/>
          <a:p>
            <a:r>
              <a:rPr lang="en-US" kern="1200" dirty="0">
                <a:latin typeface="+mj-lt"/>
                <a:ea typeface="+mj-ea"/>
                <a:cs typeface="+mj-cs"/>
              </a:rPr>
              <a:t>Demonstrating Organizational Excellence</a:t>
            </a:r>
            <a:endParaRPr lang="en-IN" dirty="0">
              <a:solidFill>
                <a:schemeClr val="tx1">
                  <a:lumMod val="75000"/>
                  <a:lumOff val="25000"/>
                </a:schemeClr>
              </a:solidFill>
              <a:latin typeface="+mj-lt"/>
            </a:endParaRPr>
          </a:p>
        </p:txBody>
      </p:sp>
      <p:sp>
        <p:nvSpPr>
          <p:cNvPr id="12" name="Rectangle: Rounded Corners 11">
            <a:extLst>
              <a:ext uri="{FF2B5EF4-FFF2-40B4-BE49-F238E27FC236}">
                <a16:creationId xmlns:a16="http://schemas.microsoft.com/office/drawing/2014/main" id="{BF1564A2-E589-46B5-BFD8-6F1A5E971A20}"/>
              </a:ext>
            </a:extLst>
          </p:cNvPr>
          <p:cNvSpPr/>
          <p:nvPr/>
        </p:nvSpPr>
        <p:spPr>
          <a:xfrm>
            <a:off x="1467265" y="1423528"/>
            <a:ext cx="2954962" cy="3409529"/>
          </a:xfrm>
          <a:prstGeom prst="roundRect">
            <a:avLst>
              <a:gd name="adj" fmla="val 173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18" name="Rectangle: Rounded Corners 17">
            <a:extLst>
              <a:ext uri="{FF2B5EF4-FFF2-40B4-BE49-F238E27FC236}">
                <a16:creationId xmlns:a16="http://schemas.microsoft.com/office/drawing/2014/main" id="{459A0FA8-EEAB-4F3C-BCE8-000B31804E1F}"/>
              </a:ext>
            </a:extLst>
          </p:cNvPr>
          <p:cNvSpPr/>
          <p:nvPr/>
        </p:nvSpPr>
        <p:spPr>
          <a:xfrm>
            <a:off x="4784117" y="1423528"/>
            <a:ext cx="3019814" cy="3409529"/>
          </a:xfrm>
          <a:prstGeom prst="roundRect">
            <a:avLst>
              <a:gd name="adj" fmla="val 1731"/>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58" name="TextBox 57">
            <a:extLst>
              <a:ext uri="{FF2B5EF4-FFF2-40B4-BE49-F238E27FC236}">
                <a16:creationId xmlns:a16="http://schemas.microsoft.com/office/drawing/2014/main" id="{B5403BD1-6BDA-4A74-A694-0B4DF32D7796}"/>
              </a:ext>
            </a:extLst>
          </p:cNvPr>
          <p:cNvSpPr txBox="1"/>
          <p:nvPr/>
        </p:nvSpPr>
        <p:spPr>
          <a:xfrm>
            <a:off x="2014025" y="1673501"/>
            <a:ext cx="2132306" cy="323165"/>
          </a:xfrm>
          <a:prstGeom prst="rect">
            <a:avLst/>
          </a:prstGeom>
          <a:noFill/>
        </p:spPr>
        <p:txBody>
          <a:bodyPr wrap="square" lIns="0" tIns="0" rIns="0" bIns="0" rtlCol="0" anchor="ctr">
            <a:spAutoFit/>
          </a:bodyPr>
          <a:lstStyle/>
          <a:p>
            <a:r>
              <a:rPr lang="en-US" sz="1200" kern="1200" dirty="0">
                <a:latin typeface="Arial" panose="020B0604020202020204" pitchFamily="34" charset="0"/>
                <a:ea typeface="+mn-ea"/>
                <a:cs typeface="Arial" panose="020B0604020202020204" pitchFamily="34" charset="0"/>
              </a:rPr>
              <a:t>Keck </a:t>
            </a:r>
            <a:r>
              <a:rPr lang="en-US" sz="1200" b="1" kern="1200" dirty="0">
                <a:latin typeface="Arial" panose="020B0604020202020204" pitchFamily="34" charset="0"/>
                <a:ea typeface="+mn-ea"/>
                <a:cs typeface="Arial" panose="020B0604020202020204" pitchFamily="34" charset="0"/>
              </a:rPr>
              <a:t>CMS 5-Star rating, 2023</a:t>
            </a:r>
            <a:endParaRPr lang="en-US" sz="1200" kern="1200" dirty="0">
              <a:latin typeface="Arial" panose="020B0604020202020204" pitchFamily="34" charset="0"/>
              <a:ea typeface="+mn-ea"/>
              <a:cs typeface="Arial" panose="020B0604020202020204" pitchFamily="34" charset="0"/>
            </a:endParaRPr>
          </a:p>
          <a:p>
            <a:r>
              <a:rPr lang="en-US" sz="900" kern="0" dirty="0">
                <a:solidFill>
                  <a:schemeClr val="tx1">
                    <a:lumMod val="75000"/>
                    <a:lumOff val="25000"/>
                  </a:schemeClr>
                </a:solidFill>
                <a:latin typeface="Segoe UI" panose="020B0502040204020203" pitchFamily="34" charset="0"/>
                <a:ea typeface="Calibri Light" charset="0"/>
                <a:cs typeface="Segoe UI" panose="020B0502040204020203" pitchFamily="34" charset="0"/>
              </a:rPr>
              <a:t> </a:t>
            </a:r>
            <a:endParaRPr lang="en-US" sz="900" dirty="0">
              <a:solidFill>
                <a:schemeClr val="tx1">
                  <a:lumMod val="75000"/>
                  <a:lumOff val="25000"/>
                </a:schemeClr>
              </a:solidFill>
              <a:latin typeface="Segoe UI" panose="020B0502040204020203" pitchFamily="34" charset="0"/>
              <a:ea typeface="Calibri Light" charset="0"/>
              <a:cs typeface="Segoe UI" panose="020B0502040204020203" pitchFamily="34" charset="0"/>
            </a:endParaRPr>
          </a:p>
        </p:txBody>
      </p:sp>
      <p:sp>
        <p:nvSpPr>
          <p:cNvPr id="61" name="Oval 60">
            <a:extLst>
              <a:ext uri="{FF2B5EF4-FFF2-40B4-BE49-F238E27FC236}">
                <a16:creationId xmlns:a16="http://schemas.microsoft.com/office/drawing/2014/main" id="{8FEAA9EE-CABC-4200-9A66-9EAC7F968D76}"/>
              </a:ext>
            </a:extLst>
          </p:cNvPr>
          <p:cNvSpPr/>
          <p:nvPr/>
        </p:nvSpPr>
        <p:spPr>
          <a:xfrm>
            <a:off x="1610825" y="1635602"/>
            <a:ext cx="315704" cy="315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64" name="TextBox 63">
            <a:extLst>
              <a:ext uri="{FF2B5EF4-FFF2-40B4-BE49-F238E27FC236}">
                <a16:creationId xmlns:a16="http://schemas.microsoft.com/office/drawing/2014/main" id="{1D27511C-C0FF-40C3-99C0-2DE94A0A82DA}"/>
              </a:ext>
            </a:extLst>
          </p:cNvPr>
          <p:cNvSpPr txBox="1"/>
          <p:nvPr/>
        </p:nvSpPr>
        <p:spPr>
          <a:xfrm>
            <a:off x="2031075" y="2079031"/>
            <a:ext cx="2217850" cy="553998"/>
          </a:xfrm>
          <a:prstGeom prst="rect">
            <a:avLst/>
          </a:prstGeom>
          <a:noFill/>
        </p:spPr>
        <p:txBody>
          <a:bodyPr wrap="square" lIns="0" tIns="0" rIns="0" bIns="0" rtlCol="0" anchor="ctr">
            <a:spAutoFit/>
          </a:bodyPr>
          <a:lstStyle/>
          <a:p>
            <a:pPr defTabSz="548640">
              <a:spcAft>
                <a:spcPts val="360"/>
              </a:spcAft>
              <a:buClr>
                <a:srgbClr val="333333"/>
              </a:buClr>
              <a:defRPr/>
            </a:pPr>
            <a:r>
              <a:rPr lang="en-US" sz="1200" kern="1200" dirty="0">
                <a:latin typeface="Arial" panose="020B0604020202020204" pitchFamily="34" charset="0"/>
                <a:ea typeface="+mn-ea"/>
                <a:cs typeface="Arial" panose="020B0604020202020204" pitchFamily="34" charset="0"/>
              </a:rPr>
              <a:t>Vizient Quality and Safety rankings: </a:t>
            </a:r>
            <a:r>
              <a:rPr lang="en-US" sz="1200" b="1" kern="1200" dirty="0">
                <a:latin typeface="Arial" panose="020B0604020202020204" pitchFamily="34" charset="0"/>
                <a:ea typeface="+mn-ea"/>
                <a:cs typeface="Arial" panose="020B0604020202020204" pitchFamily="34" charset="0"/>
              </a:rPr>
              <a:t>Top 20 in 2023</a:t>
            </a:r>
            <a:r>
              <a:rPr lang="en-US" sz="1200" kern="1200" dirty="0">
                <a:latin typeface="Arial" panose="020B0604020202020204" pitchFamily="34" charset="0"/>
                <a:ea typeface="+mn-ea"/>
                <a:cs typeface="Arial" panose="020B0604020202020204" pitchFamily="34" charset="0"/>
              </a:rPr>
              <a:t>; well-positioned for Top 10 in 2024</a:t>
            </a:r>
          </a:p>
        </p:txBody>
      </p:sp>
      <p:sp>
        <p:nvSpPr>
          <p:cNvPr id="67" name="Oval 66">
            <a:extLst>
              <a:ext uri="{FF2B5EF4-FFF2-40B4-BE49-F238E27FC236}">
                <a16:creationId xmlns:a16="http://schemas.microsoft.com/office/drawing/2014/main" id="{147EEAD0-94BD-4506-848F-D61243C8CA40}"/>
              </a:ext>
            </a:extLst>
          </p:cNvPr>
          <p:cNvSpPr/>
          <p:nvPr/>
        </p:nvSpPr>
        <p:spPr>
          <a:xfrm>
            <a:off x="1610825" y="2218189"/>
            <a:ext cx="315704" cy="315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70" name="TextBox 69">
            <a:extLst>
              <a:ext uri="{FF2B5EF4-FFF2-40B4-BE49-F238E27FC236}">
                <a16:creationId xmlns:a16="http://schemas.microsoft.com/office/drawing/2014/main" id="{D23BD418-E3D1-46B8-A003-377614A9B18B}"/>
              </a:ext>
            </a:extLst>
          </p:cNvPr>
          <p:cNvSpPr txBox="1"/>
          <p:nvPr/>
        </p:nvSpPr>
        <p:spPr>
          <a:xfrm>
            <a:off x="2036057" y="2757114"/>
            <a:ext cx="2212868" cy="553998"/>
          </a:xfrm>
          <a:prstGeom prst="rect">
            <a:avLst/>
          </a:prstGeom>
          <a:noFill/>
        </p:spPr>
        <p:txBody>
          <a:bodyPr wrap="square" lIns="0" tIns="0" rIns="0" bIns="0" rtlCol="0" anchor="ctr">
            <a:spAutoFit/>
          </a:bodyPr>
          <a:lstStyle/>
          <a:p>
            <a:r>
              <a:rPr lang="en-US" sz="1200" b="1" kern="1200" dirty="0">
                <a:latin typeface="Arial" panose="020B0604020202020204" pitchFamily="34" charset="0"/>
                <a:ea typeface="+mn-ea"/>
                <a:cs typeface="Arial" panose="020B0604020202020204" pitchFamily="34" charset="0"/>
              </a:rPr>
              <a:t>Successful surveys </a:t>
            </a:r>
            <a:r>
              <a:rPr lang="en-US" sz="1200" kern="1200" dirty="0">
                <a:latin typeface="Arial" panose="020B0604020202020204" pitchFamily="34" charset="0"/>
                <a:ea typeface="+mn-ea"/>
                <a:cs typeface="Arial" panose="020B0604020202020204" pitchFamily="34" charset="0"/>
              </a:rPr>
              <a:t>for TJC VAD and ACS Commission on Cancer</a:t>
            </a:r>
          </a:p>
        </p:txBody>
      </p:sp>
      <p:sp>
        <p:nvSpPr>
          <p:cNvPr id="73" name="Oval 72">
            <a:extLst>
              <a:ext uri="{FF2B5EF4-FFF2-40B4-BE49-F238E27FC236}">
                <a16:creationId xmlns:a16="http://schemas.microsoft.com/office/drawing/2014/main" id="{3ABE71D1-51F2-4C5C-8D0F-F5210F2132CE}"/>
              </a:ext>
            </a:extLst>
          </p:cNvPr>
          <p:cNvSpPr/>
          <p:nvPr/>
        </p:nvSpPr>
        <p:spPr>
          <a:xfrm>
            <a:off x="1610825" y="2850674"/>
            <a:ext cx="315704" cy="315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76" name="TextBox 75">
            <a:extLst>
              <a:ext uri="{FF2B5EF4-FFF2-40B4-BE49-F238E27FC236}">
                <a16:creationId xmlns:a16="http://schemas.microsoft.com/office/drawing/2014/main" id="{1F230511-CE56-4C77-A318-211E5D172B45}"/>
              </a:ext>
            </a:extLst>
          </p:cNvPr>
          <p:cNvSpPr txBox="1"/>
          <p:nvPr/>
        </p:nvSpPr>
        <p:spPr>
          <a:xfrm>
            <a:off x="2014024" y="3392905"/>
            <a:ext cx="2490351" cy="553998"/>
          </a:xfrm>
          <a:prstGeom prst="rect">
            <a:avLst/>
          </a:prstGeom>
          <a:noFill/>
        </p:spPr>
        <p:txBody>
          <a:bodyPr wrap="square" lIns="0" tIns="0" rIns="0" bIns="0" rtlCol="0" anchor="ctr">
            <a:spAutoFit/>
          </a:bodyPr>
          <a:lstStyle/>
          <a:p>
            <a:r>
              <a:rPr lang="en-US" sz="1200" kern="1200" dirty="0">
                <a:latin typeface="Arial" panose="020B0604020202020204" pitchFamily="34" charset="0"/>
                <a:ea typeface="+mn-ea"/>
                <a:cs typeface="Arial" panose="020B0604020202020204" pitchFamily="34" charset="0"/>
              </a:rPr>
              <a:t>Patient experience measured by </a:t>
            </a:r>
            <a:r>
              <a:rPr lang="en-US" sz="1200" b="1" kern="1200" dirty="0">
                <a:latin typeface="Arial" panose="020B0604020202020204" pitchFamily="34" charset="0"/>
                <a:ea typeface="+mn-ea"/>
                <a:cs typeface="Arial" panose="020B0604020202020204" pitchFamily="34" charset="0"/>
              </a:rPr>
              <a:t>likelihood to recommend &gt;96% </a:t>
            </a:r>
            <a:r>
              <a:rPr lang="en-US" sz="1200" kern="1200" dirty="0">
                <a:latin typeface="Arial" panose="020B0604020202020204" pitchFamily="34" charset="0"/>
                <a:ea typeface="+mn-ea"/>
                <a:cs typeface="Arial" panose="020B0604020202020204" pitchFamily="34" charset="0"/>
              </a:rPr>
              <a:t>two years running at Keck Hospital</a:t>
            </a:r>
            <a:endParaRPr lang="en-US" sz="1200" dirty="0">
              <a:solidFill>
                <a:schemeClr val="tx1">
                  <a:lumMod val="75000"/>
                  <a:lumOff val="25000"/>
                </a:schemeClr>
              </a:solidFill>
              <a:latin typeface="Segoe UI" panose="020B0502040204020203" pitchFamily="34" charset="0"/>
              <a:ea typeface="Calibri Light" charset="0"/>
              <a:cs typeface="Segoe UI" panose="020B0502040204020203" pitchFamily="34" charset="0"/>
            </a:endParaRPr>
          </a:p>
        </p:txBody>
      </p:sp>
      <p:sp>
        <p:nvSpPr>
          <p:cNvPr id="79" name="Oval 78">
            <a:extLst>
              <a:ext uri="{FF2B5EF4-FFF2-40B4-BE49-F238E27FC236}">
                <a16:creationId xmlns:a16="http://schemas.microsoft.com/office/drawing/2014/main" id="{7434D778-C698-4F04-9B1C-9A2BD3446D4C}"/>
              </a:ext>
            </a:extLst>
          </p:cNvPr>
          <p:cNvSpPr/>
          <p:nvPr/>
        </p:nvSpPr>
        <p:spPr>
          <a:xfrm>
            <a:off x="1610825" y="3483159"/>
            <a:ext cx="315704" cy="315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80" name="TextBox 79">
            <a:extLst>
              <a:ext uri="{FF2B5EF4-FFF2-40B4-BE49-F238E27FC236}">
                <a16:creationId xmlns:a16="http://schemas.microsoft.com/office/drawing/2014/main" id="{5FB062FB-2B38-485C-BF75-F8156FFAA51C}"/>
              </a:ext>
            </a:extLst>
          </p:cNvPr>
          <p:cNvSpPr txBox="1"/>
          <p:nvPr/>
        </p:nvSpPr>
        <p:spPr>
          <a:xfrm>
            <a:off x="2026098" y="4088831"/>
            <a:ext cx="2296559" cy="369332"/>
          </a:xfrm>
          <a:prstGeom prst="rect">
            <a:avLst/>
          </a:prstGeom>
          <a:noFill/>
        </p:spPr>
        <p:txBody>
          <a:bodyPr wrap="square" lIns="0" tIns="0" rIns="0" bIns="0" rtlCol="0" anchor="ctr">
            <a:spAutoFit/>
          </a:bodyPr>
          <a:lstStyle/>
          <a:p>
            <a:r>
              <a:rPr lang="en-US" sz="1200" kern="1200" dirty="0">
                <a:latin typeface="Arial" panose="020B0604020202020204" pitchFamily="34" charset="0"/>
                <a:cs typeface="Arial" panose="020B0604020202020204" pitchFamily="34" charset="0"/>
              </a:rPr>
              <a:t>Nursing </a:t>
            </a:r>
            <a:r>
              <a:rPr lang="en-US" sz="1200" b="1" kern="1200" dirty="0">
                <a:latin typeface="Arial" panose="020B0604020202020204" pitchFamily="34" charset="0"/>
                <a:cs typeface="Arial" panose="020B0604020202020204" pitchFamily="34" charset="0"/>
              </a:rPr>
              <a:t>Magnet redesignation, </a:t>
            </a:r>
            <a:r>
              <a:rPr lang="en-US" sz="1200" kern="1200" dirty="0">
                <a:latin typeface="Arial" panose="020B0604020202020204" pitchFamily="34" charset="0"/>
                <a:cs typeface="Arial" panose="020B0604020202020204" pitchFamily="34" charset="0"/>
              </a:rPr>
              <a:t>one of 54 in CA</a:t>
            </a:r>
          </a:p>
        </p:txBody>
      </p:sp>
      <p:sp>
        <p:nvSpPr>
          <p:cNvPr id="81" name="Oval 80">
            <a:extLst>
              <a:ext uri="{FF2B5EF4-FFF2-40B4-BE49-F238E27FC236}">
                <a16:creationId xmlns:a16="http://schemas.microsoft.com/office/drawing/2014/main" id="{14EB4022-D4C2-4930-BCA1-D318DD797F49}"/>
              </a:ext>
            </a:extLst>
          </p:cNvPr>
          <p:cNvSpPr/>
          <p:nvPr/>
        </p:nvSpPr>
        <p:spPr>
          <a:xfrm>
            <a:off x="1610825" y="4115645"/>
            <a:ext cx="315704" cy="315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89" name="TextBox 88">
            <a:extLst>
              <a:ext uri="{FF2B5EF4-FFF2-40B4-BE49-F238E27FC236}">
                <a16:creationId xmlns:a16="http://schemas.microsoft.com/office/drawing/2014/main" id="{78C2A8BC-6D12-4A12-94B3-0B6E10D410B3}"/>
              </a:ext>
            </a:extLst>
          </p:cNvPr>
          <p:cNvSpPr txBox="1"/>
          <p:nvPr/>
        </p:nvSpPr>
        <p:spPr>
          <a:xfrm>
            <a:off x="5369924" y="1631188"/>
            <a:ext cx="2328808" cy="553998"/>
          </a:xfrm>
          <a:prstGeom prst="rect">
            <a:avLst/>
          </a:prstGeom>
          <a:noFill/>
        </p:spPr>
        <p:txBody>
          <a:bodyPr wrap="square" lIns="0" tIns="0" rIns="0" bIns="0" rtlCol="0" anchor="ctr">
            <a:spAutoFit/>
          </a:bodyPr>
          <a:lstStyle/>
          <a:p>
            <a:pPr defTabSz="548640">
              <a:spcAft>
                <a:spcPts val="360"/>
              </a:spcAft>
              <a:buClr>
                <a:srgbClr val="333333"/>
              </a:buClr>
              <a:defRPr/>
            </a:pPr>
            <a:r>
              <a:rPr lang="en-US" sz="1200" kern="1200" dirty="0">
                <a:latin typeface="Arial" panose="020B0604020202020204" pitchFamily="34" charset="0"/>
                <a:cs typeface="Arial" panose="020B0604020202020204" pitchFamily="34" charset="0"/>
              </a:rPr>
              <a:t>Reduced contract labor equating to </a:t>
            </a:r>
            <a:r>
              <a:rPr lang="en-US" sz="1200" b="1" kern="1200" dirty="0">
                <a:latin typeface="Arial" panose="020B0604020202020204" pitchFamily="34" charset="0"/>
                <a:cs typeface="Arial" panose="020B0604020202020204" pitchFamily="34" charset="0"/>
              </a:rPr>
              <a:t>reduction of over $13m/46% </a:t>
            </a:r>
            <a:r>
              <a:rPr lang="en-US" sz="1200" kern="1200" dirty="0">
                <a:latin typeface="Arial" panose="020B0604020202020204" pitchFamily="34" charset="0"/>
                <a:cs typeface="Arial" panose="020B0604020202020204" pitchFamily="34" charset="0"/>
              </a:rPr>
              <a:t>year over year</a:t>
            </a:r>
          </a:p>
        </p:txBody>
      </p:sp>
      <p:sp>
        <p:nvSpPr>
          <p:cNvPr id="93" name="Oval 92">
            <a:extLst>
              <a:ext uri="{FF2B5EF4-FFF2-40B4-BE49-F238E27FC236}">
                <a16:creationId xmlns:a16="http://schemas.microsoft.com/office/drawing/2014/main" id="{48343720-9182-4FD6-AD7E-290DCC65E91C}"/>
              </a:ext>
            </a:extLst>
          </p:cNvPr>
          <p:cNvSpPr/>
          <p:nvPr/>
        </p:nvSpPr>
        <p:spPr>
          <a:xfrm>
            <a:off x="4921694" y="1755131"/>
            <a:ext cx="315704" cy="315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101" name="Oval 100">
            <a:extLst>
              <a:ext uri="{FF2B5EF4-FFF2-40B4-BE49-F238E27FC236}">
                <a16:creationId xmlns:a16="http://schemas.microsoft.com/office/drawing/2014/main" id="{B331CFC3-F299-4B9C-BA6B-C655F665DD55}"/>
              </a:ext>
            </a:extLst>
          </p:cNvPr>
          <p:cNvSpPr/>
          <p:nvPr/>
        </p:nvSpPr>
        <p:spPr>
          <a:xfrm>
            <a:off x="8339122" y="1619837"/>
            <a:ext cx="315704" cy="315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104" name="TextBox 103">
            <a:extLst>
              <a:ext uri="{FF2B5EF4-FFF2-40B4-BE49-F238E27FC236}">
                <a16:creationId xmlns:a16="http://schemas.microsoft.com/office/drawing/2014/main" id="{450EF26D-4FFF-477E-BA69-486D0BF12596}"/>
              </a:ext>
            </a:extLst>
          </p:cNvPr>
          <p:cNvSpPr txBox="1"/>
          <p:nvPr/>
        </p:nvSpPr>
        <p:spPr>
          <a:xfrm>
            <a:off x="5369924" y="2295449"/>
            <a:ext cx="2328808" cy="923330"/>
          </a:xfrm>
          <a:prstGeom prst="rect">
            <a:avLst/>
          </a:prstGeom>
          <a:noFill/>
        </p:spPr>
        <p:txBody>
          <a:bodyPr wrap="square" lIns="0" tIns="0" rIns="0" bIns="0" rtlCol="0" anchor="ctr">
            <a:spAutoFit/>
          </a:bodyPr>
          <a:lstStyle/>
          <a:p>
            <a:r>
              <a:rPr lang="en-US" sz="1200" kern="1200" dirty="0">
                <a:latin typeface="Arial" panose="020B0604020202020204" pitchFamily="34" charset="0"/>
                <a:cs typeface="Arial" panose="020B0604020202020204" pitchFamily="34" charset="0"/>
              </a:rPr>
              <a:t>Key length of stay measures </a:t>
            </a:r>
            <a:r>
              <a:rPr lang="en-US" sz="1200" b="1" kern="1200" dirty="0">
                <a:latin typeface="Arial" panose="020B0604020202020204" pitchFamily="34" charset="0"/>
                <a:cs typeface="Arial" panose="020B0604020202020204" pitchFamily="34" charset="0"/>
              </a:rPr>
              <a:t>reflect better than Vizient </a:t>
            </a:r>
            <a:r>
              <a:rPr lang="en-US" sz="1200" kern="1200" dirty="0">
                <a:latin typeface="Arial" panose="020B0604020202020204" pitchFamily="34" charset="0"/>
                <a:cs typeface="Arial" panose="020B0604020202020204" pitchFamily="34" charset="0"/>
              </a:rPr>
              <a:t>risk-adjusted; expected placing top 11 AMCs for Keck Hospital FY24;  </a:t>
            </a:r>
            <a:r>
              <a:rPr lang="en-US" sz="1200" dirty="0">
                <a:latin typeface="Arial" panose="020B0604020202020204" pitchFamily="34" charset="0"/>
                <a:cs typeface="Arial" panose="020B0604020202020204" pitchFamily="34" charset="0"/>
              </a:rPr>
              <a:t>s</a:t>
            </a:r>
            <a:r>
              <a:rPr lang="en-US" sz="1200" kern="1200" dirty="0">
                <a:latin typeface="Arial" panose="020B0604020202020204" pitchFamily="34" charset="0"/>
                <a:cs typeface="Arial" panose="020B0604020202020204" pitchFamily="34" charset="0"/>
              </a:rPr>
              <a:t>aving unnecessary hospital days </a:t>
            </a:r>
          </a:p>
        </p:txBody>
      </p:sp>
      <p:sp>
        <p:nvSpPr>
          <p:cNvPr id="105" name="Oval 104">
            <a:extLst>
              <a:ext uri="{FF2B5EF4-FFF2-40B4-BE49-F238E27FC236}">
                <a16:creationId xmlns:a16="http://schemas.microsoft.com/office/drawing/2014/main" id="{B0935A0B-6825-43D5-B348-771F48192027}"/>
              </a:ext>
            </a:extLst>
          </p:cNvPr>
          <p:cNvSpPr/>
          <p:nvPr/>
        </p:nvSpPr>
        <p:spPr>
          <a:xfrm>
            <a:off x="4937204" y="2545900"/>
            <a:ext cx="315704" cy="315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106" name="TextBox 105">
            <a:extLst>
              <a:ext uri="{FF2B5EF4-FFF2-40B4-BE49-F238E27FC236}">
                <a16:creationId xmlns:a16="http://schemas.microsoft.com/office/drawing/2014/main" id="{A30B0FCD-5995-4F69-B9B2-F301A4B7A92F}"/>
              </a:ext>
            </a:extLst>
          </p:cNvPr>
          <p:cNvSpPr txBox="1"/>
          <p:nvPr/>
        </p:nvSpPr>
        <p:spPr>
          <a:xfrm>
            <a:off x="5347927" y="3381366"/>
            <a:ext cx="2328808" cy="923330"/>
          </a:xfrm>
          <a:prstGeom prst="rect">
            <a:avLst/>
          </a:prstGeom>
          <a:noFill/>
        </p:spPr>
        <p:txBody>
          <a:bodyPr wrap="square" lIns="0" tIns="0" rIns="0" bIns="0" rtlCol="0" anchor="ctr">
            <a:spAutoFit/>
          </a:bodyPr>
          <a:lstStyle/>
          <a:p>
            <a:pPr defTabSz="548640">
              <a:spcAft>
                <a:spcPts val="360"/>
              </a:spcAft>
              <a:buClr>
                <a:srgbClr val="333333"/>
              </a:buClr>
              <a:defRPr/>
            </a:pPr>
            <a:r>
              <a:rPr lang="en-US" sz="1200" kern="1200" dirty="0">
                <a:latin typeface="Arial" panose="020B0604020202020204" pitchFamily="34" charset="0"/>
                <a:cs typeface="Arial" panose="020B0604020202020204" pitchFamily="34" charset="0"/>
              </a:rPr>
              <a:t>Overall financial health positive with Medical </a:t>
            </a:r>
            <a:r>
              <a:rPr lang="en-US" sz="1200" b="1" kern="1200" dirty="0">
                <a:latin typeface="Arial" panose="020B0604020202020204" pitchFamily="34" charset="0"/>
                <a:cs typeface="Arial" panose="020B0604020202020204" pitchFamily="34" charset="0"/>
              </a:rPr>
              <a:t>Center EBIDA improved 43% from prior year </a:t>
            </a:r>
            <a:r>
              <a:rPr lang="en-US" sz="1200" kern="1200" dirty="0">
                <a:latin typeface="Arial" panose="020B0604020202020204" pitchFamily="34" charset="0"/>
                <a:cs typeface="Arial" panose="020B0604020202020204" pitchFamily="34" charset="0"/>
              </a:rPr>
              <a:t>and is performing 14% better than budget</a:t>
            </a:r>
            <a:endParaRPr lang="en-US" sz="1200" dirty="0">
              <a:latin typeface="Arial" panose="020B0604020202020204" pitchFamily="34" charset="0"/>
              <a:cs typeface="Arial" panose="020B0604020202020204" pitchFamily="34" charset="0"/>
            </a:endParaRPr>
          </a:p>
        </p:txBody>
      </p:sp>
      <p:sp>
        <p:nvSpPr>
          <p:cNvPr id="107" name="Oval 106">
            <a:extLst>
              <a:ext uri="{FF2B5EF4-FFF2-40B4-BE49-F238E27FC236}">
                <a16:creationId xmlns:a16="http://schemas.microsoft.com/office/drawing/2014/main" id="{B466CAD3-80EF-4840-9AD3-1C802D8E2F26}"/>
              </a:ext>
            </a:extLst>
          </p:cNvPr>
          <p:cNvSpPr/>
          <p:nvPr/>
        </p:nvSpPr>
        <p:spPr>
          <a:xfrm>
            <a:off x="4937204" y="3666780"/>
            <a:ext cx="315704" cy="315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115" name="Freeform 5">
            <a:extLst>
              <a:ext uri="{FF2B5EF4-FFF2-40B4-BE49-F238E27FC236}">
                <a16:creationId xmlns:a16="http://schemas.microsoft.com/office/drawing/2014/main" id="{43D24592-250B-45E5-BF98-A03C510EDF6C}"/>
              </a:ext>
            </a:extLst>
          </p:cNvPr>
          <p:cNvSpPr>
            <a:spLocks/>
          </p:cNvSpPr>
          <p:nvPr/>
        </p:nvSpPr>
        <p:spPr bwMode="auto">
          <a:xfrm>
            <a:off x="1703193" y="2959711"/>
            <a:ext cx="130969" cy="97631"/>
          </a:xfrm>
          <a:custGeom>
            <a:avLst/>
            <a:gdLst>
              <a:gd name="T0" fmla="*/ 1639 w 1639"/>
              <a:gd name="T1" fmla="*/ 107 h 1219"/>
              <a:gd name="T2" fmla="*/ 1589 w 1639"/>
              <a:gd name="T3" fmla="*/ 174 h 1219"/>
              <a:gd name="T4" fmla="*/ 584 w 1639"/>
              <a:gd name="T5" fmla="*/ 1178 h 1219"/>
              <a:gd name="T6" fmla="*/ 495 w 1639"/>
              <a:gd name="T7" fmla="*/ 1207 h 1219"/>
              <a:gd name="T8" fmla="*/ 455 w 1639"/>
              <a:gd name="T9" fmla="*/ 1182 h 1219"/>
              <a:gd name="T10" fmla="*/ 29 w 1639"/>
              <a:gd name="T11" fmla="*/ 756 h 1219"/>
              <a:gd name="T12" fmla="*/ 0 w 1639"/>
              <a:gd name="T13" fmla="*/ 709 h 1219"/>
              <a:gd name="T14" fmla="*/ 0 w 1639"/>
              <a:gd name="T15" fmla="*/ 677 h 1219"/>
              <a:gd name="T16" fmla="*/ 32 w 1639"/>
              <a:gd name="T17" fmla="*/ 631 h 1219"/>
              <a:gd name="T18" fmla="*/ 131 w 1639"/>
              <a:gd name="T19" fmla="*/ 629 h 1219"/>
              <a:gd name="T20" fmla="*/ 150 w 1639"/>
              <a:gd name="T21" fmla="*/ 646 h 1219"/>
              <a:gd name="T22" fmla="*/ 503 w 1639"/>
              <a:gd name="T23" fmla="*/ 999 h 1219"/>
              <a:gd name="T24" fmla="*/ 518 w 1639"/>
              <a:gd name="T25" fmla="*/ 1018 h 1219"/>
              <a:gd name="T26" fmla="*/ 532 w 1639"/>
              <a:gd name="T27" fmla="*/ 998 h 1219"/>
              <a:gd name="T28" fmla="*/ 1490 w 1639"/>
              <a:gd name="T29" fmla="*/ 40 h 1219"/>
              <a:gd name="T30" fmla="*/ 1586 w 1639"/>
              <a:gd name="T31" fmla="*/ 13 h 1219"/>
              <a:gd name="T32" fmla="*/ 1639 w 1639"/>
              <a:gd name="T33" fmla="*/ 75 h 1219"/>
              <a:gd name="T34" fmla="*/ 1639 w 1639"/>
              <a:gd name="T35" fmla="*/ 107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9" h="1219">
                <a:moveTo>
                  <a:pt x="1639" y="107"/>
                </a:moveTo>
                <a:cubicBezTo>
                  <a:pt x="1629" y="134"/>
                  <a:pt x="1609" y="154"/>
                  <a:pt x="1589" y="174"/>
                </a:cubicBezTo>
                <a:cubicBezTo>
                  <a:pt x="1254" y="508"/>
                  <a:pt x="919" y="843"/>
                  <a:pt x="584" y="1178"/>
                </a:cubicBezTo>
                <a:cubicBezTo>
                  <a:pt x="559" y="1204"/>
                  <a:pt x="531" y="1219"/>
                  <a:pt x="495" y="1207"/>
                </a:cubicBezTo>
                <a:cubicBezTo>
                  <a:pt x="481" y="1202"/>
                  <a:pt x="466" y="1193"/>
                  <a:pt x="455" y="1182"/>
                </a:cubicBezTo>
                <a:cubicBezTo>
                  <a:pt x="313" y="1041"/>
                  <a:pt x="170" y="899"/>
                  <a:pt x="29" y="756"/>
                </a:cubicBezTo>
                <a:cubicBezTo>
                  <a:pt x="16" y="743"/>
                  <a:pt x="10" y="724"/>
                  <a:pt x="0" y="709"/>
                </a:cubicBezTo>
                <a:cubicBezTo>
                  <a:pt x="0" y="698"/>
                  <a:pt x="0" y="687"/>
                  <a:pt x="0" y="677"/>
                </a:cubicBezTo>
                <a:cubicBezTo>
                  <a:pt x="11" y="661"/>
                  <a:pt x="19" y="643"/>
                  <a:pt x="32" y="631"/>
                </a:cubicBezTo>
                <a:cubicBezTo>
                  <a:pt x="59" y="606"/>
                  <a:pt x="101" y="606"/>
                  <a:pt x="131" y="629"/>
                </a:cubicBezTo>
                <a:cubicBezTo>
                  <a:pt x="138" y="634"/>
                  <a:pt x="144" y="640"/>
                  <a:pt x="150" y="646"/>
                </a:cubicBezTo>
                <a:cubicBezTo>
                  <a:pt x="268" y="763"/>
                  <a:pt x="385" y="881"/>
                  <a:pt x="503" y="999"/>
                </a:cubicBezTo>
                <a:cubicBezTo>
                  <a:pt x="507" y="1003"/>
                  <a:pt x="511" y="1009"/>
                  <a:pt x="518" y="1018"/>
                </a:cubicBezTo>
                <a:cubicBezTo>
                  <a:pt x="524" y="1010"/>
                  <a:pt x="528" y="1003"/>
                  <a:pt x="532" y="998"/>
                </a:cubicBezTo>
                <a:cubicBezTo>
                  <a:pt x="852" y="679"/>
                  <a:pt x="1171" y="360"/>
                  <a:pt x="1490" y="40"/>
                </a:cubicBezTo>
                <a:cubicBezTo>
                  <a:pt x="1517" y="13"/>
                  <a:pt x="1548" y="0"/>
                  <a:pt x="1586" y="13"/>
                </a:cubicBezTo>
                <a:cubicBezTo>
                  <a:pt x="1615" y="24"/>
                  <a:pt x="1630" y="47"/>
                  <a:pt x="1639" y="75"/>
                </a:cubicBezTo>
                <a:cubicBezTo>
                  <a:pt x="1639" y="86"/>
                  <a:pt x="1639" y="96"/>
                  <a:pt x="1639" y="107"/>
                </a:cubicBezTo>
                <a:close/>
              </a:path>
            </a:pathLst>
          </a:custGeom>
          <a:solidFill>
            <a:srgbClr val="72AF2F"/>
          </a:solidFill>
          <a:ln>
            <a:noFill/>
          </a:ln>
        </p:spPr>
        <p:txBody>
          <a:bodyPr vert="horz" wrap="square" lIns="68580" tIns="34290" rIns="68580" bIns="34290" numCol="1" anchor="t" anchorCtr="0" compatLnSpc="1">
            <a:prstTxWarp prst="textNoShape">
              <a:avLst/>
            </a:prstTxWarp>
          </a:bodyPr>
          <a:lstStyle/>
          <a:p>
            <a:endParaRPr lang="en-IN" sz="1013"/>
          </a:p>
        </p:txBody>
      </p:sp>
      <p:sp>
        <p:nvSpPr>
          <p:cNvPr id="116" name="Freeform 5">
            <a:extLst>
              <a:ext uri="{FF2B5EF4-FFF2-40B4-BE49-F238E27FC236}">
                <a16:creationId xmlns:a16="http://schemas.microsoft.com/office/drawing/2014/main" id="{56E8C0EB-3E0F-44C5-93AB-7D3EE1C7BFE4}"/>
              </a:ext>
            </a:extLst>
          </p:cNvPr>
          <p:cNvSpPr>
            <a:spLocks/>
          </p:cNvSpPr>
          <p:nvPr/>
        </p:nvSpPr>
        <p:spPr bwMode="auto">
          <a:xfrm>
            <a:off x="1703193" y="3592196"/>
            <a:ext cx="130969" cy="97631"/>
          </a:xfrm>
          <a:custGeom>
            <a:avLst/>
            <a:gdLst>
              <a:gd name="T0" fmla="*/ 1639 w 1639"/>
              <a:gd name="T1" fmla="*/ 107 h 1219"/>
              <a:gd name="T2" fmla="*/ 1589 w 1639"/>
              <a:gd name="T3" fmla="*/ 174 h 1219"/>
              <a:gd name="T4" fmla="*/ 584 w 1639"/>
              <a:gd name="T5" fmla="*/ 1178 h 1219"/>
              <a:gd name="T6" fmla="*/ 495 w 1639"/>
              <a:gd name="T7" fmla="*/ 1207 h 1219"/>
              <a:gd name="T8" fmla="*/ 455 w 1639"/>
              <a:gd name="T9" fmla="*/ 1182 h 1219"/>
              <a:gd name="T10" fmla="*/ 29 w 1639"/>
              <a:gd name="T11" fmla="*/ 756 h 1219"/>
              <a:gd name="T12" fmla="*/ 0 w 1639"/>
              <a:gd name="T13" fmla="*/ 709 h 1219"/>
              <a:gd name="T14" fmla="*/ 0 w 1639"/>
              <a:gd name="T15" fmla="*/ 677 h 1219"/>
              <a:gd name="T16" fmla="*/ 32 w 1639"/>
              <a:gd name="T17" fmla="*/ 631 h 1219"/>
              <a:gd name="T18" fmla="*/ 131 w 1639"/>
              <a:gd name="T19" fmla="*/ 629 h 1219"/>
              <a:gd name="T20" fmla="*/ 150 w 1639"/>
              <a:gd name="T21" fmla="*/ 646 h 1219"/>
              <a:gd name="T22" fmla="*/ 503 w 1639"/>
              <a:gd name="T23" fmla="*/ 999 h 1219"/>
              <a:gd name="T24" fmla="*/ 518 w 1639"/>
              <a:gd name="T25" fmla="*/ 1018 h 1219"/>
              <a:gd name="T26" fmla="*/ 532 w 1639"/>
              <a:gd name="T27" fmla="*/ 998 h 1219"/>
              <a:gd name="T28" fmla="*/ 1490 w 1639"/>
              <a:gd name="T29" fmla="*/ 40 h 1219"/>
              <a:gd name="T30" fmla="*/ 1586 w 1639"/>
              <a:gd name="T31" fmla="*/ 13 h 1219"/>
              <a:gd name="T32" fmla="*/ 1639 w 1639"/>
              <a:gd name="T33" fmla="*/ 75 h 1219"/>
              <a:gd name="T34" fmla="*/ 1639 w 1639"/>
              <a:gd name="T35" fmla="*/ 107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9" h="1219">
                <a:moveTo>
                  <a:pt x="1639" y="107"/>
                </a:moveTo>
                <a:cubicBezTo>
                  <a:pt x="1629" y="134"/>
                  <a:pt x="1609" y="154"/>
                  <a:pt x="1589" y="174"/>
                </a:cubicBezTo>
                <a:cubicBezTo>
                  <a:pt x="1254" y="508"/>
                  <a:pt x="919" y="843"/>
                  <a:pt x="584" y="1178"/>
                </a:cubicBezTo>
                <a:cubicBezTo>
                  <a:pt x="559" y="1204"/>
                  <a:pt x="531" y="1219"/>
                  <a:pt x="495" y="1207"/>
                </a:cubicBezTo>
                <a:cubicBezTo>
                  <a:pt x="481" y="1202"/>
                  <a:pt x="466" y="1193"/>
                  <a:pt x="455" y="1182"/>
                </a:cubicBezTo>
                <a:cubicBezTo>
                  <a:pt x="313" y="1041"/>
                  <a:pt x="170" y="899"/>
                  <a:pt x="29" y="756"/>
                </a:cubicBezTo>
                <a:cubicBezTo>
                  <a:pt x="16" y="743"/>
                  <a:pt x="10" y="724"/>
                  <a:pt x="0" y="709"/>
                </a:cubicBezTo>
                <a:cubicBezTo>
                  <a:pt x="0" y="698"/>
                  <a:pt x="0" y="687"/>
                  <a:pt x="0" y="677"/>
                </a:cubicBezTo>
                <a:cubicBezTo>
                  <a:pt x="11" y="661"/>
                  <a:pt x="19" y="643"/>
                  <a:pt x="32" y="631"/>
                </a:cubicBezTo>
                <a:cubicBezTo>
                  <a:pt x="59" y="606"/>
                  <a:pt x="101" y="606"/>
                  <a:pt x="131" y="629"/>
                </a:cubicBezTo>
                <a:cubicBezTo>
                  <a:pt x="138" y="634"/>
                  <a:pt x="144" y="640"/>
                  <a:pt x="150" y="646"/>
                </a:cubicBezTo>
                <a:cubicBezTo>
                  <a:pt x="268" y="763"/>
                  <a:pt x="385" y="881"/>
                  <a:pt x="503" y="999"/>
                </a:cubicBezTo>
                <a:cubicBezTo>
                  <a:pt x="507" y="1003"/>
                  <a:pt x="511" y="1009"/>
                  <a:pt x="518" y="1018"/>
                </a:cubicBezTo>
                <a:cubicBezTo>
                  <a:pt x="524" y="1010"/>
                  <a:pt x="528" y="1003"/>
                  <a:pt x="532" y="998"/>
                </a:cubicBezTo>
                <a:cubicBezTo>
                  <a:pt x="852" y="679"/>
                  <a:pt x="1171" y="360"/>
                  <a:pt x="1490" y="40"/>
                </a:cubicBezTo>
                <a:cubicBezTo>
                  <a:pt x="1517" y="13"/>
                  <a:pt x="1548" y="0"/>
                  <a:pt x="1586" y="13"/>
                </a:cubicBezTo>
                <a:cubicBezTo>
                  <a:pt x="1615" y="24"/>
                  <a:pt x="1630" y="47"/>
                  <a:pt x="1639" y="75"/>
                </a:cubicBezTo>
                <a:cubicBezTo>
                  <a:pt x="1639" y="86"/>
                  <a:pt x="1639" y="96"/>
                  <a:pt x="1639" y="107"/>
                </a:cubicBezTo>
                <a:close/>
              </a:path>
            </a:pathLst>
          </a:custGeom>
          <a:solidFill>
            <a:srgbClr val="72AF2F"/>
          </a:solidFill>
          <a:ln>
            <a:noFill/>
          </a:ln>
        </p:spPr>
        <p:txBody>
          <a:bodyPr vert="horz" wrap="square" lIns="68580" tIns="34290" rIns="68580" bIns="34290" numCol="1" anchor="t" anchorCtr="0" compatLnSpc="1">
            <a:prstTxWarp prst="textNoShape">
              <a:avLst/>
            </a:prstTxWarp>
          </a:bodyPr>
          <a:lstStyle/>
          <a:p>
            <a:endParaRPr lang="en-IN" sz="1013"/>
          </a:p>
        </p:txBody>
      </p:sp>
      <p:sp>
        <p:nvSpPr>
          <p:cNvPr id="117" name="Freeform 5">
            <a:extLst>
              <a:ext uri="{FF2B5EF4-FFF2-40B4-BE49-F238E27FC236}">
                <a16:creationId xmlns:a16="http://schemas.microsoft.com/office/drawing/2014/main" id="{1FAE824C-A922-4ED2-9E53-87315260923C}"/>
              </a:ext>
            </a:extLst>
          </p:cNvPr>
          <p:cNvSpPr>
            <a:spLocks/>
          </p:cNvSpPr>
          <p:nvPr/>
        </p:nvSpPr>
        <p:spPr bwMode="auto">
          <a:xfrm>
            <a:off x="1703193" y="2327226"/>
            <a:ext cx="130969" cy="97631"/>
          </a:xfrm>
          <a:custGeom>
            <a:avLst/>
            <a:gdLst>
              <a:gd name="T0" fmla="*/ 1639 w 1639"/>
              <a:gd name="T1" fmla="*/ 107 h 1219"/>
              <a:gd name="T2" fmla="*/ 1589 w 1639"/>
              <a:gd name="T3" fmla="*/ 174 h 1219"/>
              <a:gd name="T4" fmla="*/ 584 w 1639"/>
              <a:gd name="T5" fmla="*/ 1178 h 1219"/>
              <a:gd name="T6" fmla="*/ 495 w 1639"/>
              <a:gd name="T7" fmla="*/ 1207 h 1219"/>
              <a:gd name="T8" fmla="*/ 455 w 1639"/>
              <a:gd name="T9" fmla="*/ 1182 h 1219"/>
              <a:gd name="T10" fmla="*/ 29 w 1639"/>
              <a:gd name="T11" fmla="*/ 756 h 1219"/>
              <a:gd name="T12" fmla="*/ 0 w 1639"/>
              <a:gd name="T13" fmla="*/ 709 h 1219"/>
              <a:gd name="T14" fmla="*/ 0 w 1639"/>
              <a:gd name="T15" fmla="*/ 677 h 1219"/>
              <a:gd name="T16" fmla="*/ 32 w 1639"/>
              <a:gd name="T17" fmla="*/ 631 h 1219"/>
              <a:gd name="T18" fmla="*/ 131 w 1639"/>
              <a:gd name="T19" fmla="*/ 629 h 1219"/>
              <a:gd name="T20" fmla="*/ 150 w 1639"/>
              <a:gd name="T21" fmla="*/ 646 h 1219"/>
              <a:gd name="T22" fmla="*/ 503 w 1639"/>
              <a:gd name="T23" fmla="*/ 999 h 1219"/>
              <a:gd name="T24" fmla="*/ 518 w 1639"/>
              <a:gd name="T25" fmla="*/ 1018 h 1219"/>
              <a:gd name="T26" fmla="*/ 532 w 1639"/>
              <a:gd name="T27" fmla="*/ 998 h 1219"/>
              <a:gd name="T28" fmla="*/ 1490 w 1639"/>
              <a:gd name="T29" fmla="*/ 40 h 1219"/>
              <a:gd name="T30" fmla="*/ 1586 w 1639"/>
              <a:gd name="T31" fmla="*/ 13 h 1219"/>
              <a:gd name="T32" fmla="*/ 1639 w 1639"/>
              <a:gd name="T33" fmla="*/ 75 h 1219"/>
              <a:gd name="T34" fmla="*/ 1639 w 1639"/>
              <a:gd name="T35" fmla="*/ 107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9" h="1219">
                <a:moveTo>
                  <a:pt x="1639" y="107"/>
                </a:moveTo>
                <a:cubicBezTo>
                  <a:pt x="1629" y="134"/>
                  <a:pt x="1609" y="154"/>
                  <a:pt x="1589" y="174"/>
                </a:cubicBezTo>
                <a:cubicBezTo>
                  <a:pt x="1254" y="508"/>
                  <a:pt x="919" y="843"/>
                  <a:pt x="584" y="1178"/>
                </a:cubicBezTo>
                <a:cubicBezTo>
                  <a:pt x="559" y="1204"/>
                  <a:pt x="531" y="1219"/>
                  <a:pt x="495" y="1207"/>
                </a:cubicBezTo>
                <a:cubicBezTo>
                  <a:pt x="481" y="1202"/>
                  <a:pt x="466" y="1193"/>
                  <a:pt x="455" y="1182"/>
                </a:cubicBezTo>
                <a:cubicBezTo>
                  <a:pt x="313" y="1041"/>
                  <a:pt x="170" y="899"/>
                  <a:pt x="29" y="756"/>
                </a:cubicBezTo>
                <a:cubicBezTo>
                  <a:pt x="16" y="743"/>
                  <a:pt x="10" y="724"/>
                  <a:pt x="0" y="709"/>
                </a:cubicBezTo>
                <a:cubicBezTo>
                  <a:pt x="0" y="698"/>
                  <a:pt x="0" y="687"/>
                  <a:pt x="0" y="677"/>
                </a:cubicBezTo>
                <a:cubicBezTo>
                  <a:pt x="11" y="661"/>
                  <a:pt x="19" y="643"/>
                  <a:pt x="32" y="631"/>
                </a:cubicBezTo>
                <a:cubicBezTo>
                  <a:pt x="59" y="606"/>
                  <a:pt x="101" y="606"/>
                  <a:pt x="131" y="629"/>
                </a:cubicBezTo>
                <a:cubicBezTo>
                  <a:pt x="138" y="634"/>
                  <a:pt x="144" y="640"/>
                  <a:pt x="150" y="646"/>
                </a:cubicBezTo>
                <a:cubicBezTo>
                  <a:pt x="268" y="763"/>
                  <a:pt x="385" y="881"/>
                  <a:pt x="503" y="999"/>
                </a:cubicBezTo>
                <a:cubicBezTo>
                  <a:pt x="507" y="1003"/>
                  <a:pt x="511" y="1009"/>
                  <a:pt x="518" y="1018"/>
                </a:cubicBezTo>
                <a:cubicBezTo>
                  <a:pt x="524" y="1010"/>
                  <a:pt x="528" y="1003"/>
                  <a:pt x="532" y="998"/>
                </a:cubicBezTo>
                <a:cubicBezTo>
                  <a:pt x="852" y="679"/>
                  <a:pt x="1171" y="360"/>
                  <a:pt x="1490" y="40"/>
                </a:cubicBezTo>
                <a:cubicBezTo>
                  <a:pt x="1517" y="13"/>
                  <a:pt x="1548" y="0"/>
                  <a:pt x="1586" y="13"/>
                </a:cubicBezTo>
                <a:cubicBezTo>
                  <a:pt x="1615" y="24"/>
                  <a:pt x="1630" y="47"/>
                  <a:pt x="1639" y="75"/>
                </a:cubicBezTo>
                <a:cubicBezTo>
                  <a:pt x="1639" y="86"/>
                  <a:pt x="1639" y="96"/>
                  <a:pt x="1639" y="107"/>
                </a:cubicBezTo>
                <a:close/>
              </a:path>
            </a:pathLst>
          </a:custGeom>
          <a:solidFill>
            <a:srgbClr val="72AF2F"/>
          </a:solidFill>
          <a:ln>
            <a:noFill/>
          </a:ln>
        </p:spPr>
        <p:txBody>
          <a:bodyPr vert="horz" wrap="square" lIns="68580" tIns="34290" rIns="68580" bIns="34290" numCol="1" anchor="t" anchorCtr="0" compatLnSpc="1">
            <a:prstTxWarp prst="textNoShape">
              <a:avLst/>
            </a:prstTxWarp>
          </a:bodyPr>
          <a:lstStyle/>
          <a:p>
            <a:endParaRPr lang="en-IN" sz="1013"/>
          </a:p>
        </p:txBody>
      </p:sp>
      <p:sp>
        <p:nvSpPr>
          <p:cNvPr id="118" name="Freeform 5">
            <a:extLst>
              <a:ext uri="{FF2B5EF4-FFF2-40B4-BE49-F238E27FC236}">
                <a16:creationId xmlns:a16="http://schemas.microsoft.com/office/drawing/2014/main" id="{D85AB5CA-3BEF-4AEC-AE6A-F5713354A834}"/>
              </a:ext>
            </a:extLst>
          </p:cNvPr>
          <p:cNvSpPr>
            <a:spLocks/>
          </p:cNvSpPr>
          <p:nvPr/>
        </p:nvSpPr>
        <p:spPr bwMode="auto">
          <a:xfrm>
            <a:off x="1703193" y="1744639"/>
            <a:ext cx="130969" cy="97631"/>
          </a:xfrm>
          <a:custGeom>
            <a:avLst/>
            <a:gdLst>
              <a:gd name="T0" fmla="*/ 1639 w 1639"/>
              <a:gd name="T1" fmla="*/ 107 h 1219"/>
              <a:gd name="T2" fmla="*/ 1589 w 1639"/>
              <a:gd name="T3" fmla="*/ 174 h 1219"/>
              <a:gd name="T4" fmla="*/ 584 w 1639"/>
              <a:gd name="T5" fmla="*/ 1178 h 1219"/>
              <a:gd name="T6" fmla="*/ 495 w 1639"/>
              <a:gd name="T7" fmla="*/ 1207 h 1219"/>
              <a:gd name="T8" fmla="*/ 455 w 1639"/>
              <a:gd name="T9" fmla="*/ 1182 h 1219"/>
              <a:gd name="T10" fmla="*/ 29 w 1639"/>
              <a:gd name="T11" fmla="*/ 756 h 1219"/>
              <a:gd name="T12" fmla="*/ 0 w 1639"/>
              <a:gd name="T13" fmla="*/ 709 h 1219"/>
              <a:gd name="T14" fmla="*/ 0 w 1639"/>
              <a:gd name="T15" fmla="*/ 677 h 1219"/>
              <a:gd name="T16" fmla="*/ 32 w 1639"/>
              <a:gd name="T17" fmla="*/ 631 h 1219"/>
              <a:gd name="T18" fmla="*/ 131 w 1639"/>
              <a:gd name="T19" fmla="*/ 629 h 1219"/>
              <a:gd name="T20" fmla="*/ 150 w 1639"/>
              <a:gd name="T21" fmla="*/ 646 h 1219"/>
              <a:gd name="T22" fmla="*/ 503 w 1639"/>
              <a:gd name="T23" fmla="*/ 999 h 1219"/>
              <a:gd name="T24" fmla="*/ 518 w 1639"/>
              <a:gd name="T25" fmla="*/ 1018 h 1219"/>
              <a:gd name="T26" fmla="*/ 532 w 1639"/>
              <a:gd name="T27" fmla="*/ 998 h 1219"/>
              <a:gd name="T28" fmla="*/ 1490 w 1639"/>
              <a:gd name="T29" fmla="*/ 40 h 1219"/>
              <a:gd name="T30" fmla="*/ 1586 w 1639"/>
              <a:gd name="T31" fmla="*/ 13 h 1219"/>
              <a:gd name="T32" fmla="*/ 1639 w 1639"/>
              <a:gd name="T33" fmla="*/ 75 h 1219"/>
              <a:gd name="T34" fmla="*/ 1639 w 1639"/>
              <a:gd name="T35" fmla="*/ 107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9" h="1219">
                <a:moveTo>
                  <a:pt x="1639" y="107"/>
                </a:moveTo>
                <a:cubicBezTo>
                  <a:pt x="1629" y="134"/>
                  <a:pt x="1609" y="154"/>
                  <a:pt x="1589" y="174"/>
                </a:cubicBezTo>
                <a:cubicBezTo>
                  <a:pt x="1254" y="508"/>
                  <a:pt x="919" y="843"/>
                  <a:pt x="584" y="1178"/>
                </a:cubicBezTo>
                <a:cubicBezTo>
                  <a:pt x="559" y="1204"/>
                  <a:pt x="531" y="1219"/>
                  <a:pt x="495" y="1207"/>
                </a:cubicBezTo>
                <a:cubicBezTo>
                  <a:pt x="481" y="1202"/>
                  <a:pt x="466" y="1193"/>
                  <a:pt x="455" y="1182"/>
                </a:cubicBezTo>
                <a:cubicBezTo>
                  <a:pt x="313" y="1041"/>
                  <a:pt x="170" y="899"/>
                  <a:pt x="29" y="756"/>
                </a:cubicBezTo>
                <a:cubicBezTo>
                  <a:pt x="16" y="743"/>
                  <a:pt x="10" y="724"/>
                  <a:pt x="0" y="709"/>
                </a:cubicBezTo>
                <a:cubicBezTo>
                  <a:pt x="0" y="698"/>
                  <a:pt x="0" y="687"/>
                  <a:pt x="0" y="677"/>
                </a:cubicBezTo>
                <a:cubicBezTo>
                  <a:pt x="11" y="661"/>
                  <a:pt x="19" y="643"/>
                  <a:pt x="32" y="631"/>
                </a:cubicBezTo>
                <a:cubicBezTo>
                  <a:pt x="59" y="606"/>
                  <a:pt x="101" y="606"/>
                  <a:pt x="131" y="629"/>
                </a:cubicBezTo>
                <a:cubicBezTo>
                  <a:pt x="138" y="634"/>
                  <a:pt x="144" y="640"/>
                  <a:pt x="150" y="646"/>
                </a:cubicBezTo>
                <a:cubicBezTo>
                  <a:pt x="268" y="763"/>
                  <a:pt x="385" y="881"/>
                  <a:pt x="503" y="999"/>
                </a:cubicBezTo>
                <a:cubicBezTo>
                  <a:pt x="507" y="1003"/>
                  <a:pt x="511" y="1009"/>
                  <a:pt x="518" y="1018"/>
                </a:cubicBezTo>
                <a:cubicBezTo>
                  <a:pt x="524" y="1010"/>
                  <a:pt x="528" y="1003"/>
                  <a:pt x="532" y="998"/>
                </a:cubicBezTo>
                <a:cubicBezTo>
                  <a:pt x="852" y="679"/>
                  <a:pt x="1171" y="360"/>
                  <a:pt x="1490" y="40"/>
                </a:cubicBezTo>
                <a:cubicBezTo>
                  <a:pt x="1517" y="13"/>
                  <a:pt x="1548" y="0"/>
                  <a:pt x="1586" y="13"/>
                </a:cubicBezTo>
                <a:cubicBezTo>
                  <a:pt x="1615" y="24"/>
                  <a:pt x="1630" y="47"/>
                  <a:pt x="1639" y="75"/>
                </a:cubicBezTo>
                <a:cubicBezTo>
                  <a:pt x="1639" y="86"/>
                  <a:pt x="1639" y="96"/>
                  <a:pt x="1639" y="107"/>
                </a:cubicBezTo>
                <a:close/>
              </a:path>
            </a:pathLst>
          </a:custGeom>
          <a:solidFill>
            <a:srgbClr val="72AF2F"/>
          </a:solidFill>
          <a:ln>
            <a:noFill/>
          </a:ln>
        </p:spPr>
        <p:txBody>
          <a:bodyPr vert="horz" wrap="square" lIns="68580" tIns="34290" rIns="68580" bIns="34290" numCol="1" anchor="t" anchorCtr="0" compatLnSpc="1">
            <a:prstTxWarp prst="textNoShape">
              <a:avLst/>
            </a:prstTxWarp>
          </a:bodyPr>
          <a:lstStyle/>
          <a:p>
            <a:endParaRPr lang="en-IN" sz="1013"/>
          </a:p>
        </p:txBody>
      </p:sp>
      <p:sp>
        <p:nvSpPr>
          <p:cNvPr id="120" name="Freeform 5">
            <a:extLst>
              <a:ext uri="{FF2B5EF4-FFF2-40B4-BE49-F238E27FC236}">
                <a16:creationId xmlns:a16="http://schemas.microsoft.com/office/drawing/2014/main" id="{924E3766-5B04-4D0B-8E23-BF31101375FB}"/>
              </a:ext>
            </a:extLst>
          </p:cNvPr>
          <p:cNvSpPr>
            <a:spLocks/>
          </p:cNvSpPr>
          <p:nvPr/>
        </p:nvSpPr>
        <p:spPr bwMode="auto">
          <a:xfrm>
            <a:off x="5038527" y="2659483"/>
            <a:ext cx="130969" cy="97631"/>
          </a:xfrm>
          <a:custGeom>
            <a:avLst/>
            <a:gdLst>
              <a:gd name="T0" fmla="*/ 1639 w 1639"/>
              <a:gd name="T1" fmla="*/ 107 h 1219"/>
              <a:gd name="T2" fmla="*/ 1589 w 1639"/>
              <a:gd name="T3" fmla="*/ 174 h 1219"/>
              <a:gd name="T4" fmla="*/ 584 w 1639"/>
              <a:gd name="T5" fmla="*/ 1178 h 1219"/>
              <a:gd name="T6" fmla="*/ 495 w 1639"/>
              <a:gd name="T7" fmla="*/ 1207 h 1219"/>
              <a:gd name="T8" fmla="*/ 455 w 1639"/>
              <a:gd name="T9" fmla="*/ 1182 h 1219"/>
              <a:gd name="T10" fmla="*/ 29 w 1639"/>
              <a:gd name="T11" fmla="*/ 756 h 1219"/>
              <a:gd name="T12" fmla="*/ 0 w 1639"/>
              <a:gd name="T13" fmla="*/ 709 h 1219"/>
              <a:gd name="T14" fmla="*/ 0 w 1639"/>
              <a:gd name="T15" fmla="*/ 677 h 1219"/>
              <a:gd name="T16" fmla="*/ 32 w 1639"/>
              <a:gd name="T17" fmla="*/ 631 h 1219"/>
              <a:gd name="T18" fmla="*/ 131 w 1639"/>
              <a:gd name="T19" fmla="*/ 629 h 1219"/>
              <a:gd name="T20" fmla="*/ 150 w 1639"/>
              <a:gd name="T21" fmla="*/ 646 h 1219"/>
              <a:gd name="T22" fmla="*/ 503 w 1639"/>
              <a:gd name="T23" fmla="*/ 999 h 1219"/>
              <a:gd name="T24" fmla="*/ 518 w 1639"/>
              <a:gd name="T25" fmla="*/ 1018 h 1219"/>
              <a:gd name="T26" fmla="*/ 532 w 1639"/>
              <a:gd name="T27" fmla="*/ 998 h 1219"/>
              <a:gd name="T28" fmla="*/ 1490 w 1639"/>
              <a:gd name="T29" fmla="*/ 40 h 1219"/>
              <a:gd name="T30" fmla="*/ 1586 w 1639"/>
              <a:gd name="T31" fmla="*/ 13 h 1219"/>
              <a:gd name="T32" fmla="*/ 1639 w 1639"/>
              <a:gd name="T33" fmla="*/ 75 h 1219"/>
              <a:gd name="T34" fmla="*/ 1639 w 1639"/>
              <a:gd name="T35" fmla="*/ 107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9" h="1219">
                <a:moveTo>
                  <a:pt x="1639" y="107"/>
                </a:moveTo>
                <a:cubicBezTo>
                  <a:pt x="1629" y="134"/>
                  <a:pt x="1609" y="154"/>
                  <a:pt x="1589" y="174"/>
                </a:cubicBezTo>
                <a:cubicBezTo>
                  <a:pt x="1254" y="508"/>
                  <a:pt x="919" y="843"/>
                  <a:pt x="584" y="1178"/>
                </a:cubicBezTo>
                <a:cubicBezTo>
                  <a:pt x="559" y="1204"/>
                  <a:pt x="531" y="1219"/>
                  <a:pt x="495" y="1207"/>
                </a:cubicBezTo>
                <a:cubicBezTo>
                  <a:pt x="481" y="1202"/>
                  <a:pt x="466" y="1193"/>
                  <a:pt x="455" y="1182"/>
                </a:cubicBezTo>
                <a:cubicBezTo>
                  <a:pt x="313" y="1041"/>
                  <a:pt x="170" y="899"/>
                  <a:pt x="29" y="756"/>
                </a:cubicBezTo>
                <a:cubicBezTo>
                  <a:pt x="16" y="743"/>
                  <a:pt x="10" y="724"/>
                  <a:pt x="0" y="709"/>
                </a:cubicBezTo>
                <a:cubicBezTo>
                  <a:pt x="0" y="698"/>
                  <a:pt x="0" y="687"/>
                  <a:pt x="0" y="677"/>
                </a:cubicBezTo>
                <a:cubicBezTo>
                  <a:pt x="11" y="661"/>
                  <a:pt x="19" y="643"/>
                  <a:pt x="32" y="631"/>
                </a:cubicBezTo>
                <a:cubicBezTo>
                  <a:pt x="59" y="606"/>
                  <a:pt x="101" y="606"/>
                  <a:pt x="131" y="629"/>
                </a:cubicBezTo>
                <a:cubicBezTo>
                  <a:pt x="138" y="634"/>
                  <a:pt x="144" y="640"/>
                  <a:pt x="150" y="646"/>
                </a:cubicBezTo>
                <a:cubicBezTo>
                  <a:pt x="268" y="763"/>
                  <a:pt x="385" y="881"/>
                  <a:pt x="503" y="999"/>
                </a:cubicBezTo>
                <a:cubicBezTo>
                  <a:pt x="507" y="1003"/>
                  <a:pt x="511" y="1009"/>
                  <a:pt x="518" y="1018"/>
                </a:cubicBezTo>
                <a:cubicBezTo>
                  <a:pt x="524" y="1010"/>
                  <a:pt x="528" y="1003"/>
                  <a:pt x="532" y="998"/>
                </a:cubicBezTo>
                <a:cubicBezTo>
                  <a:pt x="852" y="679"/>
                  <a:pt x="1171" y="360"/>
                  <a:pt x="1490" y="40"/>
                </a:cubicBezTo>
                <a:cubicBezTo>
                  <a:pt x="1517" y="13"/>
                  <a:pt x="1548" y="0"/>
                  <a:pt x="1586" y="13"/>
                </a:cubicBezTo>
                <a:cubicBezTo>
                  <a:pt x="1615" y="24"/>
                  <a:pt x="1630" y="47"/>
                  <a:pt x="1639" y="75"/>
                </a:cubicBezTo>
                <a:cubicBezTo>
                  <a:pt x="1639" y="86"/>
                  <a:pt x="1639" y="96"/>
                  <a:pt x="1639" y="107"/>
                </a:cubicBezTo>
                <a:close/>
              </a:path>
            </a:pathLst>
          </a:custGeom>
          <a:solidFill>
            <a:srgbClr val="72AF2F"/>
          </a:solidFill>
          <a:ln>
            <a:noFill/>
          </a:ln>
        </p:spPr>
        <p:txBody>
          <a:bodyPr vert="horz" wrap="square" lIns="68580" tIns="34290" rIns="68580" bIns="34290" numCol="1" anchor="t" anchorCtr="0" compatLnSpc="1">
            <a:prstTxWarp prst="textNoShape">
              <a:avLst/>
            </a:prstTxWarp>
          </a:bodyPr>
          <a:lstStyle/>
          <a:p>
            <a:endParaRPr lang="en-IN" sz="1013"/>
          </a:p>
        </p:txBody>
      </p:sp>
      <p:sp>
        <p:nvSpPr>
          <p:cNvPr id="122" name="Freeform 5">
            <a:extLst>
              <a:ext uri="{FF2B5EF4-FFF2-40B4-BE49-F238E27FC236}">
                <a16:creationId xmlns:a16="http://schemas.microsoft.com/office/drawing/2014/main" id="{E1829DEF-B0B1-49A0-AE77-A501A5609ED2}"/>
              </a:ext>
            </a:extLst>
          </p:cNvPr>
          <p:cNvSpPr>
            <a:spLocks/>
          </p:cNvSpPr>
          <p:nvPr/>
        </p:nvSpPr>
        <p:spPr bwMode="auto">
          <a:xfrm>
            <a:off x="1703193" y="4224682"/>
            <a:ext cx="130969" cy="97631"/>
          </a:xfrm>
          <a:custGeom>
            <a:avLst/>
            <a:gdLst>
              <a:gd name="T0" fmla="*/ 1639 w 1639"/>
              <a:gd name="T1" fmla="*/ 107 h 1219"/>
              <a:gd name="T2" fmla="*/ 1589 w 1639"/>
              <a:gd name="T3" fmla="*/ 174 h 1219"/>
              <a:gd name="T4" fmla="*/ 584 w 1639"/>
              <a:gd name="T5" fmla="*/ 1178 h 1219"/>
              <a:gd name="T6" fmla="*/ 495 w 1639"/>
              <a:gd name="T7" fmla="*/ 1207 h 1219"/>
              <a:gd name="T8" fmla="*/ 455 w 1639"/>
              <a:gd name="T9" fmla="*/ 1182 h 1219"/>
              <a:gd name="T10" fmla="*/ 29 w 1639"/>
              <a:gd name="T11" fmla="*/ 756 h 1219"/>
              <a:gd name="T12" fmla="*/ 0 w 1639"/>
              <a:gd name="T13" fmla="*/ 709 h 1219"/>
              <a:gd name="T14" fmla="*/ 0 w 1639"/>
              <a:gd name="T15" fmla="*/ 677 h 1219"/>
              <a:gd name="T16" fmla="*/ 32 w 1639"/>
              <a:gd name="T17" fmla="*/ 631 h 1219"/>
              <a:gd name="T18" fmla="*/ 131 w 1639"/>
              <a:gd name="T19" fmla="*/ 629 h 1219"/>
              <a:gd name="T20" fmla="*/ 150 w 1639"/>
              <a:gd name="T21" fmla="*/ 646 h 1219"/>
              <a:gd name="T22" fmla="*/ 503 w 1639"/>
              <a:gd name="T23" fmla="*/ 999 h 1219"/>
              <a:gd name="T24" fmla="*/ 518 w 1639"/>
              <a:gd name="T25" fmla="*/ 1018 h 1219"/>
              <a:gd name="T26" fmla="*/ 532 w 1639"/>
              <a:gd name="T27" fmla="*/ 998 h 1219"/>
              <a:gd name="T28" fmla="*/ 1490 w 1639"/>
              <a:gd name="T29" fmla="*/ 40 h 1219"/>
              <a:gd name="T30" fmla="*/ 1586 w 1639"/>
              <a:gd name="T31" fmla="*/ 13 h 1219"/>
              <a:gd name="T32" fmla="*/ 1639 w 1639"/>
              <a:gd name="T33" fmla="*/ 75 h 1219"/>
              <a:gd name="T34" fmla="*/ 1639 w 1639"/>
              <a:gd name="T35" fmla="*/ 107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9" h="1219">
                <a:moveTo>
                  <a:pt x="1639" y="107"/>
                </a:moveTo>
                <a:cubicBezTo>
                  <a:pt x="1629" y="134"/>
                  <a:pt x="1609" y="154"/>
                  <a:pt x="1589" y="174"/>
                </a:cubicBezTo>
                <a:cubicBezTo>
                  <a:pt x="1254" y="508"/>
                  <a:pt x="919" y="843"/>
                  <a:pt x="584" y="1178"/>
                </a:cubicBezTo>
                <a:cubicBezTo>
                  <a:pt x="559" y="1204"/>
                  <a:pt x="531" y="1219"/>
                  <a:pt x="495" y="1207"/>
                </a:cubicBezTo>
                <a:cubicBezTo>
                  <a:pt x="481" y="1202"/>
                  <a:pt x="466" y="1193"/>
                  <a:pt x="455" y="1182"/>
                </a:cubicBezTo>
                <a:cubicBezTo>
                  <a:pt x="313" y="1041"/>
                  <a:pt x="170" y="899"/>
                  <a:pt x="29" y="756"/>
                </a:cubicBezTo>
                <a:cubicBezTo>
                  <a:pt x="16" y="743"/>
                  <a:pt x="10" y="724"/>
                  <a:pt x="0" y="709"/>
                </a:cubicBezTo>
                <a:cubicBezTo>
                  <a:pt x="0" y="698"/>
                  <a:pt x="0" y="687"/>
                  <a:pt x="0" y="677"/>
                </a:cubicBezTo>
                <a:cubicBezTo>
                  <a:pt x="11" y="661"/>
                  <a:pt x="19" y="643"/>
                  <a:pt x="32" y="631"/>
                </a:cubicBezTo>
                <a:cubicBezTo>
                  <a:pt x="59" y="606"/>
                  <a:pt x="101" y="606"/>
                  <a:pt x="131" y="629"/>
                </a:cubicBezTo>
                <a:cubicBezTo>
                  <a:pt x="138" y="634"/>
                  <a:pt x="144" y="640"/>
                  <a:pt x="150" y="646"/>
                </a:cubicBezTo>
                <a:cubicBezTo>
                  <a:pt x="268" y="763"/>
                  <a:pt x="385" y="881"/>
                  <a:pt x="503" y="999"/>
                </a:cubicBezTo>
                <a:cubicBezTo>
                  <a:pt x="507" y="1003"/>
                  <a:pt x="511" y="1009"/>
                  <a:pt x="518" y="1018"/>
                </a:cubicBezTo>
                <a:cubicBezTo>
                  <a:pt x="524" y="1010"/>
                  <a:pt x="528" y="1003"/>
                  <a:pt x="532" y="998"/>
                </a:cubicBezTo>
                <a:cubicBezTo>
                  <a:pt x="852" y="679"/>
                  <a:pt x="1171" y="360"/>
                  <a:pt x="1490" y="40"/>
                </a:cubicBezTo>
                <a:cubicBezTo>
                  <a:pt x="1517" y="13"/>
                  <a:pt x="1548" y="0"/>
                  <a:pt x="1586" y="13"/>
                </a:cubicBezTo>
                <a:cubicBezTo>
                  <a:pt x="1615" y="24"/>
                  <a:pt x="1630" y="47"/>
                  <a:pt x="1639" y="75"/>
                </a:cubicBezTo>
                <a:cubicBezTo>
                  <a:pt x="1639" y="86"/>
                  <a:pt x="1639" y="96"/>
                  <a:pt x="1639" y="107"/>
                </a:cubicBezTo>
                <a:close/>
              </a:path>
            </a:pathLst>
          </a:custGeom>
          <a:solidFill>
            <a:srgbClr val="72AF2F"/>
          </a:solidFill>
          <a:ln>
            <a:noFill/>
          </a:ln>
        </p:spPr>
        <p:txBody>
          <a:bodyPr vert="horz" wrap="square" lIns="68580" tIns="34290" rIns="68580" bIns="34290" numCol="1" anchor="t" anchorCtr="0" compatLnSpc="1">
            <a:prstTxWarp prst="textNoShape">
              <a:avLst/>
            </a:prstTxWarp>
          </a:bodyPr>
          <a:lstStyle/>
          <a:p>
            <a:endParaRPr lang="en-IN" sz="1013"/>
          </a:p>
        </p:txBody>
      </p:sp>
      <p:sp>
        <p:nvSpPr>
          <p:cNvPr id="123" name="Rectangle: Rounded Corners 122">
            <a:extLst>
              <a:ext uri="{FF2B5EF4-FFF2-40B4-BE49-F238E27FC236}">
                <a16:creationId xmlns:a16="http://schemas.microsoft.com/office/drawing/2014/main" id="{116751AC-4B8E-4A6B-BD04-E79A755898DA}"/>
              </a:ext>
            </a:extLst>
          </p:cNvPr>
          <p:cNvSpPr/>
          <p:nvPr/>
        </p:nvSpPr>
        <p:spPr>
          <a:xfrm>
            <a:off x="1467265" y="998631"/>
            <a:ext cx="2954962" cy="374298"/>
          </a:xfrm>
          <a:prstGeom prst="roundRect">
            <a:avLst>
              <a:gd name="adj" fmla="val 870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125" name="Rectangle: Rounded Corners 124">
            <a:extLst>
              <a:ext uri="{FF2B5EF4-FFF2-40B4-BE49-F238E27FC236}">
                <a16:creationId xmlns:a16="http://schemas.microsoft.com/office/drawing/2014/main" id="{A1256CB4-C913-445D-935D-2B0505AC3425}"/>
              </a:ext>
            </a:extLst>
          </p:cNvPr>
          <p:cNvSpPr/>
          <p:nvPr/>
        </p:nvSpPr>
        <p:spPr>
          <a:xfrm>
            <a:off x="4784117" y="998631"/>
            <a:ext cx="3019814" cy="374298"/>
          </a:xfrm>
          <a:prstGeom prst="roundRect">
            <a:avLst>
              <a:gd name="adj" fmla="val 870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128" name="TextBox 127">
            <a:extLst>
              <a:ext uri="{FF2B5EF4-FFF2-40B4-BE49-F238E27FC236}">
                <a16:creationId xmlns:a16="http://schemas.microsoft.com/office/drawing/2014/main" id="{C790F480-D790-4B58-8A35-CB729B89E3E9}"/>
              </a:ext>
            </a:extLst>
          </p:cNvPr>
          <p:cNvSpPr txBox="1"/>
          <p:nvPr/>
        </p:nvSpPr>
        <p:spPr>
          <a:xfrm>
            <a:off x="1703193" y="1069148"/>
            <a:ext cx="2806867" cy="215444"/>
          </a:xfrm>
          <a:prstGeom prst="rect">
            <a:avLst/>
          </a:prstGeom>
          <a:noFill/>
        </p:spPr>
        <p:txBody>
          <a:bodyPr wrap="square" lIns="0" tIns="0" rIns="0" bIns="0" rtlCol="0" anchor="ctr">
            <a:spAutoFit/>
          </a:bodyPr>
          <a:lstStyle/>
          <a:p>
            <a:pPr defTabSz="548640">
              <a:spcAft>
                <a:spcPts val="720"/>
              </a:spcAft>
              <a:defRPr/>
            </a:pPr>
            <a:r>
              <a:rPr lang="en-US" sz="1400" kern="1200" dirty="0">
                <a:solidFill>
                  <a:schemeClr val="bg1"/>
                </a:solidFill>
                <a:latin typeface="Arial" panose="020B0604020202020204" pitchFamily="34" charset="0"/>
                <a:ea typeface="+mn-ea"/>
                <a:cs typeface="Arial" panose="020B0604020202020204" pitchFamily="34" charset="0"/>
              </a:rPr>
              <a:t>Quality Outcomes &amp; Experience</a:t>
            </a:r>
            <a:endParaRPr lang="en-US" sz="800" kern="1200" dirty="0">
              <a:solidFill>
                <a:schemeClr val="bg1"/>
              </a:solidFill>
              <a:latin typeface="Arial" panose="020B0604020202020204" pitchFamily="34" charset="0"/>
              <a:ea typeface="+mn-ea"/>
              <a:cs typeface="Arial" panose="020B0604020202020204" pitchFamily="34" charset="0"/>
            </a:endParaRPr>
          </a:p>
        </p:txBody>
      </p:sp>
      <p:sp>
        <p:nvSpPr>
          <p:cNvPr id="130" name="TextBox 129">
            <a:extLst>
              <a:ext uri="{FF2B5EF4-FFF2-40B4-BE49-F238E27FC236}">
                <a16:creationId xmlns:a16="http://schemas.microsoft.com/office/drawing/2014/main" id="{8C35A85E-652F-4467-B1A4-E2FEE4D557FE}"/>
              </a:ext>
            </a:extLst>
          </p:cNvPr>
          <p:cNvSpPr txBox="1"/>
          <p:nvPr/>
        </p:nvSpPr>
        <p:spPr>
          <a:xfrm>
            <a:off x="4860195" y="1069148"/>
            <a:ext cx="2867658" cy="423193"/>
          </a:xfrm>
          <a:prstGeom prst="rect">
            <a:avLst/>
          </a:prstGeom>
          <a:noFill/>
        </p:spPr>
        <p:txBody>
          <a:bodyPr wrap="square" lIns="0" tIns="0" rIns="0" bIns="0" rtlCol="0" anchor="ctr">
            <a:spAutoFit/>
          </a:bodyPr>
          <a:lstStyle/>
          <a:p>
            <a:pPr algn="ctr"/>
            <a:r>
              <a:rPr lang="en-US" sz="1400" kern="1200" dirty="0">
                <a:solidFill>
                  <a:schemeClr val="bg1"/>
                </a:solidFill>
                <a:latin typeface="Arial" panose="020B0604020202020204" pitchFamily="34" charset="0"/>
                <a:ea typeface="+mn-ea"/>
                <a:cs typeface="Arial" panose="020B0604020202020204" pitchFamily="34" charset="0"/>
              </a:rPr>
              <a:t>Efficiency: Creating </a:t>
            </a:r>
            <a:r>
              <a:rPr lang="en-US" sz="1400" dirty="0">
                <a:solidFill>
                  <a:schemeClr val="bg1"/>
                </a:solidFill>
                <a:latin typeface="Arial" panose="020B0604020202020204" pitchFamily="34" charset="0"/>
                <a:cs typeface="Arial" panose="020B0604020202020204" pitchFamily="34" charset="0"/>
              </a:rPr>
              <a:t>C</a:t>
            </a:r>
            <a:r>
              <a:rPr lang="en-US" sz="1400" kern="1200" dirty="0">
                <a:solidFill>
                  <a:schemeClr val="bg1"/>
                </a:solidFill>
                <a:latin typeface="Arial" panose="020B0604020202020204" pitchFamily="34" charset="0"/>
                <a:ea typeface="+mn-ea"/>
                <a:cs typeface="Arial" panose="020B0604020202020204" pitchFamily="34" charset="0"/>
              </a:rPr>
              <a:t>apacity</a:t>
            </a:r>
          </a:p>
          <a:p>
            <a:pPr algn="ctr"/>
            <a:endParaRPr lang="en-IN" b="1" dirty="0">
              <a:solidFill>
                <a:schemeClr val="accent3">
                  <a:lumMod val="50000"/>
                </a:schemeClr>
              </a:solidFill>
            </a:endParaRPr>
          </a:p>
        </p:txBody>
      </p:sp>
      <p:sp>
        <p:nvSpPr>
          <p:cNvPr id="4" name="Freeform 5">
            <a:extLst>
              <a:ext uri="{FF2B5EF4-FFF2-40B4-BE49-F238E27FC236}">
                <a16:creationId xmlns:a16="http://schemas.microsoft.com/office/drawing/2014/main" id="{8C56B15D-8399-BCA8-8E23-9C4FFF204549}"/>
              </a:ext>
            </a:extLst>
          </p:cNvPr>
          <p:cNvSpPr>
            <a:spLocks/>
          </p:cNvSpPr>
          <p:nvPr/>
        </p:nvSpPr>
        <p:spPr bwMode="auto">
          <a:xfrm>
            <a:off x="5029572" y="1859372"/>
            <a:ext cx="130969" cy="97631"/>
          </a:xfrm>
          <a:custGeom>
            <a:avLst/>
            <a:gdLst>
              <a:gd name="T0" fmla="*/ 1639 w 1639"/>
              <a:gd name="T1" fmla="*/ 107 h 1219"/>
              <a:gd name="T2" fmla="*/ 1589 w 1639"/>
              <a:gd name="T3" fmla="*/ 174 h 1219"/>
              <a:gd name="T4" fmla="*/ 584 w 1639"/>
              <a:gd name="T5" fmla="*/ 1178 h 1219"/>
              <a:gd name="T6" fmla="*/ 495 w 1639"/>
              <a:gd name="T7" fmla="*/ 1207 h 1219"/>
              <a:gd name="T8" fmla="*/ 455 w 1639"/>
              <a:gd name="T9" fmla="*/ 1182 h 1219"/>
              <a:gd name="T10" fmla="*/ 29 w 1639"/>
              <a:gd name="T11" fmla="*/ 756 h 1219"/>
              <a:gd name="T12" fmla="*/ 0 w 1639"/>
              <a:gd name="T13" fmla="*/ 709 h 1219"/>
              <a:gd name="T14" fmla="*/ 0 w 1639"/>
              <a:gd name="T15" fmla="*/ 677 h 1219"/>
              <a:gd name="T16" fmla="*/ 32 w 1639"/>
              <a:gd name="T17" fmla="*/ 631 h 1219"/>
              <a:gd name="T18" fmla="*/ 131 w 1639"/>
              <a:gd name="T19" fmla="*/ 629 h 1219"/>
              <a:gd name="T20" fmla="*/ 150 w 1639"/>
              <a:gd name="T21" fmla="*/ 646 h 1219"/>
              <a:gd name="T22" fmla="*/ 503 w 1639"/>
              <a:gd name="T23" fmla="*/ 999 h 1219"/>
              <a:gd name="T24" fmla="*/ 518 w 1639"/>
              <a:gd name="T25" fmla="*/ 1018 h 1219"/>
              <a:gd name="T26" fmla="*/ 532 w 1639"/>
              <a:gd name="T27" fmla="*/ 998 h 1219"/>
              <a:gd name="T28" fmla="*/ 1490 w 1639"/>
              <a:gd name="T29" fmla="*/ 40 h 1219"/>
              <a:gd name="T30" fmla="*/ 1586 w 1639"/>
              <a:gd name="T31" fmla="*/ 13 h 1219"/>
              <a:gd name="T32" fmla="*/ 1639 w 1639"/>
              <a:gd name="T33" fmla="*/ 75 h 1219"/>
              <a:gd name="T34" fmla="*/ 1639 w 1639"/>
              <a:gd name="T35" fmla="*/ 107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9" h="1219">
                <a:moveTo>
                  <a:pt x="1639" y="107"/>
                </a:moveTo>
                <a:cubicBezTo>
                  <a:pt x="1629" y="134"/>
                  <a:pt x="1609" y="154"/>
                  <a:pt x="1589" y="174"/>
                </a:cubicBezTo>
                <a:cubicBezTo>
                  <a:pt x="1254" y="508"/>
                  <a:pt x="919" y="843"/>
                  <a:pt x="584" y="1178"/>
                </a:cubicBezTo>
                <a:cubicBezTo>
                  <a:pt x="559" y="1204"/>
                  <a:pt x="531" y="1219"/>
                  <a:pt x="495" y="1207"/>
                </a:cubicBezTo>
                <a:cubicBezTo>
                  <a:pt x="481" y="1202"/>
                  <a:pt x="466" y="1193"/>
                  <a:pt x="455" y="1182"/>
                </a:cubicBezTo>
                <a:cubicBezTo>
                  <a:pt x="313" y="1041"/>
                  <a:pt x="170" y="899"/>
                  <a:pt x="29" y="756"/>
                </a:cubicBezTo>
                <a:cubicBezTo>
                  <a:pt x="16" y="743"/>
                  <a:pt x="10" y="724"/>
                  <a:pt x="0" y="709"/>
                </a:cubicBezTo>
                <a:cubicBezTo>
                  <a:pt x="0" y="698"/>
                  <a:pt x="0" y="687"/>
                  <a:pt x="0" y="677"/>
                </a:cubicBezTo>
                <a:cubicBezTo>
                  <a:pt x="11" y="661"/>
                  <a:pt x="19" y="643"/>
                  <a:pt x="32" y="631"/>
                </a:cubicBezTo>
                <a:cubicBezTo>
                  <a:pt x="59" y="606"/>
                  <a:pt x="101" y="606"/>
                  <a:pt x="131" y="629"/>
                </a:cubicBezTo>
                <a:cubicBezTo>
                  <a:pt x="138" y="634"/>
                  <a:pt x="144" y="640"/>
                  <a:pt x="150" y="646"/>
                </a:cubicBezTo>
                <a:cubicBezTo>
                  <a:pt x="268" y="763"/>
                  <a:pt x="385" y="881"/>
                  <a:pt x="503" y="999"/>
                </a:cubicBezTo>
                <a:cubicBezTo>
                  <a:pt x="507" y="1003"/>
                  <a:pt x="511" y="1009"/>
                  <a:pt x="518" y="1018"/>
                </a:cubicBezTo>
                <a:cubicBezTo>
                  <a:pt x="524" y="1010"/>
                  <a:pt x="528" y="1003"/>
                  <a:pt x="532" y="998"/>
                </a:cubicBezTo>
                <a:cubicBezTo>
                  <a:pt x="852" y="679"/>
                  <a:pt x="1171" y="360"/>
                  <a:pt x="1490" y="40"/>
                </a:cubicBezTo>
                <a:cubicBezTo>
                  <a:pt x="1517" y="13"/>
                  <a:pt x="1548" y="0"/>
                  <a:pt x="1586" y="13"/>
                </a:cubicBezTo>
                <a:cubicBezTo>
                  <a:pt x="1615" y="24"/>
                  <a:pt x="1630" y="47"/>
                  <a:pt x="1639" y="75"/>
                </a:cubicBezTo>
                <a:cubicBezTo>
                  <a:pt x="1639" y="86"/>
                  <a:pt x="1639" y="96"/>
                  <a:pt x="1639" y="107"/>
                </a:cubicBezTo>
                <a:close/>
              </a:path>
            </a:pathLst>
          </a:custGeom>
          <a:solidFill>
            <a:srgbClr val="72AF2F"/>
          </a:solidFill>
          <a:ln>
            <a:noFill/>
          </a:ln>
        </p:spPr>
        <p:txBody>
          <a:bodyPr vert="horz" wrap="square" lIns="68580" tIns="34290" rIns="68580" bIns="34290" numCol="1" anchor="t" anchorCtr="0" compatLnSpc="1">
            <a:prstTxWarp prst="textNoShape">
              <a:avLst/>
            </a:prstTxWarp>
          </a:bodyPr>
          <a:lstStyle/>
          <a:p>
            <a:endParaRPr lang="en-IN" sz="1013"/>
          </a:p>
        </p:txBody>
      </p:sp>
      <p:sp>
        <p:nvSpPr>
          <p:cNvPr id="6" name="Freeform 5">
            <a:extLst>
              <a:ext uri="{FF2B5EF4-FFF2-40B4-BE49-F238E27FC236}">
                <a16:creationId xmlns:a16="http://schemas.microsoft.com/office/drawing/2014/main" id="{7F2F86BE-BC8D-ECF6-A180-C59D9953A19F}"/>
              </a:ext>
            </a:extLst>
          </p:cNvPr>
          <p:cNvSpPr>
            <a:spLocks/>
          </p:cNvSpPr>
          <p:nvPr/>
        </p:nvSpPr>
        <p:spPr bwMode="auto">
          <a:xfrm>
            <a:off x="5019353" y="3775816"/>
            <a:ext cx="130969" cy="97631"/>
          </a:xfrm>
          <a:custGeom>
            <a:avLst/>
            <a:gdLst>
              <a:gd name="T0" fmla="*/ 1639 w 1639"/>
              <a:gd name="T1" fmla="*/ 107 h 1219"/>
              <a:gd name="T2" fmla="*/ 1589 w 1639"/>
              <a:gd name="T3" fmla="*/ 174 h 1219"/>
              <a:gd name="T4" fmla="*/ 584 w 1639"/>
              <a:gd name="T5" fmla="*/ 1178 h 1219"/>
              <a:gd name="T6" fmla="*/ 495 w 1639"/>
              <a:gd name="T7" fmla="*/ 1207 h 1219"/>
              <a:gd name="T8" fmla="*/ 455 w 1639"/>
              <a:gd name="T9" fmla="*/ 1182 h 1219"/>
              <a:gd name="T10" fmla="*/ 29 w 1639"/>
              <a:gd name="T11" fmla="*/ 756 h 1219"/>
              <a:gd name="T12" fmla="*/ 0 w 1639"/>
              <a:gd name="T13" fmla="*/ 709 h 1219"/>
              <a:gd name="T14" fmla="*/ 0 w 1639"/>
              <a:gd name="T15" fmla="*/ 677 h 1219"/>
              <a:gd name="T16" fmla="*/ 32 w 1639"/>
              <a:gd name="T17" fmla="*/ 631 h 1219"/>
              <a:gd name="T18" fmla="*/ 131 w 1639"/>
              <a:gd name="T19" fmla="*/ 629 h 1219"/>
              <a:gd name="T20" fmla="*/ 150 w 1639"/>
              <a:gd name="T21" fmla="*/ 646 h 1219"/>
              <a:gd name="T22" fmla="*/ 503 w 1639"/>
              <a:gd name="T23" fmla="*/ 999 h 1219"/>
              <a:gd name="T24" fmla="*/ 518 w 1639"/>
              <a:gd name="T25" fmla="*/ 1018 h 1219"/>
              <a:gd name="T26" fmla="*/ 532 w 1639"/>
              <a:gd name="T27" fmla="*/ 998 h 1219"/>
              <a:gd name="T28" fmla="*/ 1490 w 1639"/>
              <a:gd name="T29" fmla="*/ 40 h 1219"/>
              <a:gd name="T30" fmla="*/ 1586 w 1639"/>
              <a:gd name="T31" fmla="*/ 13 h 1219"/>
              <a:gd name="T32" fmla="*/ 1639 w 1639"/>
              <a:gd name="T33" fmla="*/ 75 h 1219"/>
              <a:gd name="T34" fmla="*/ 1639 w 1639"/>
              <a:gd name="T35" fmla="*/ 107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9" h="1219">
                <a:moveTo>
                  <a:pt x="1639" y="107"/>
                </a:moveTo>
                <a:cubicBezTo>
                  <a:pt x="1629" y="134"/>
                  <a:pt x="1609" y="154"/>
                  <a:pt x="1589" y="174"/>
                </a:cubicBezTo>
                <a:cubicBezTo>
                  <a:pt x="1254" y="508"/>
                  <a:pt x="919" y="843"/>
                  <a:pt x="584" y="1178"/>
                </a:cubicBezTo>
                <a:cubicBezTo>
                  <a:pt x="559" y="1204"/>
                  <a:pt x="531" y="1219"/>
                  <a:pt x="495" y="1207"/>
                </a:cubicBezTo>
                <a:cubicBezTo>
                  <a:pt x="481" y="1202"/>
                  <a:pt x="466" y="1193"/>
                  <a:pt x="455" y="1182"/>
                </a:cubicBezTo>
                <a:cubicBezTo>
                  <a:pt x="313" y="1041"/>
                  <a:pt x="170" y="899"/>
                  <a:pt x="29" y="756"/>
                </a:cubicBezTo>
                <a:cubicBezTo>
                  <a:pt x="16" y="743"/>
                  <a:pt x="10" y="724"/>
                  <a:pt x="0" y="709"/>
                </a:cubicBezTo>
                <a:cubicBezTo>
                  <a:pt x="0" y="698"/>
                  <a:pt x="0" y="687"/>
                  <a:pt x="0" y="677"/>
                </a:cubicBezTo>
                <a:cubicBezTo>
                  <a:pt x="11" y="661"/>
                  <a:pt x="19" y="643"/>
                  <a:pt x="32" y="631"/>
                </a:cubicBezTo>
                <a:cubicBezTo>
                  <a:pt x="59" y="606"/>
                  <a:pt x="101" y="606"/>
                  <a:pt x="131" y="629"/>
                </a:cubicBezTo>
                <a:cubicBezTo>
                  <a:pt x="138" y="634"/>
                  <a:pt x="144" y="640"/>
                  <a:pt x="150" y="646"/>
                </a:cubicBezTo>
                <a:cubicBezTo>
                  <a:pt x="268" y="763"/>
                  <a:pt x="385" y="881"/>
                  <a:pt x="503" y="999"/>
                </a:cubicBezTo>
                <a:cubicBezTo>
                  <a:pt x="507" y="1003"/>
                  <a:pt x="511" y="1009"/>
                  <a:pt x="518" y="1018"/>
                </a:cubicBezTo>
                <a:cubicBezTo>
                  <a:pt x="524" y="1010"/>
                  <a:pt x="528" y="1003"/>
                  <a:pt x="532" y="998"/>
                </a:cubicBezTo>
                <a:cubicBezTo>
                  <a:pt x="852" y="679"/>
                  <a:pt x="1171" y="360"/>
                  <a:pt x="1490" y="40"/>
                </a:cubicBezTo>
                <a:cubicBezTo>
                  <a:pt x="1517" y="13"/>
                  <a:pt x="1548" y="0"/>
                  <a:pt x="1586" y="13"/>
                </a:cubicBezTo>
                <a:cubicBezTo>
                  <a:pt x="1615" y="24"/>
                  <a:pt x="1630" y="47"/>
                  <a:pt x="1639" y="75"/>
                </a:cubicBezTo>
                <a:cubicBezTo>
                  <a:pt x="1639" y="86"/>
                  <a:pt x="1639" y="96"/>
                  <a:pt x="1639" y="107"/>
                </a:cubicBezTo>
                <a:close/>
              </a:path>
            </a:pathLst>
          </a:custGeom>
          <a:solidFill>
            <a:srgbClr val="72AF2F"/>
          </a:solidFill>
          <a:ln>
            <a:noFill/>
          </a:ln>
        </p:spPr>
        <p:txBody>
          <a:bodyPr vert="horz" wrap="square" lIns="68580" tIns="34290" rIns="68580" bIns="34290" numCol="1" anchor="t" anchorCtr="0" compatLnSpc="1">
            <a:prstTxWarp prst="textNoShape">
              <a:avLst/>
            </a:prstTxWarp>
          </a:bodyPr>
          <a:lstStyle/>
          <a:p>
            <a:endParaRPr lang="en-IN" sz="1013"/>
          </a:p>
        </p:txBody>
      </p:sp>
      <p:sp>
        <p:nvSpPr>
          <p:cNvPr id="3" name="TextBox 2">
            <a:extLst>
              <a:ext uri="{FF2B5EF4-FFF2-40B4-BE49-F238E27FC236}">
                <a16:creationId xmlns:a16="http://schemas.microsoft.com/office/drawing/2014/main" id="{91A5ED46-2983-4258-9ED5-9999F8A182EF}"/>
              </a:ext>
            </a:extLst>
          </p:cNvPr>
          <p:cNvSpPr txBox="1"/>
          <p:nvPr/>
        </p:nvSpPr>
        <p:spPr>
          <a:xfrm>
            <a:off x="244367" y="4865048"/>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686416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ct 57" hidden="1">
            <a:extLst>
              <a:ext uri="{FF2B5EF4-FFF2-40B4-BE49-F238E27FC236}">
                <a16:creationId xmlns:a16="http://schemas.microsoft.com/office/drawing/2014/main" id="{C7EC3EA7-A56E-0C94-A281-7AE5580DAFD5}"/>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329" imgH="329" progId="TCLayout.ActiveDocument.1">
                  <p:embed/>
                </p:oleObj>
              </mc:Choice>
              <mc:Fallback>
                <p:oleObj name="think-cell Slide" r:id="rId3" imgW="329" imgH="329" progId="TCLayout.ActiveDocument.1">
                  <p:embed/>
                  <p:pic>
                    <p:nvPicPr>
                      <p:cNvPr id="58" name="Object 57" hidden="1">
                        <a:extLst>
                          <a:ext uri="{FF2B5EF4-FFF2-40B4-BE49-F238E27FC236}">
                            <a16:creationId xmlns:a16="http://schemas.microsoft.com/office/drawing/2014/main" id="{C7EC3EA7-A56E-0C94-A281-7AE5580DAFD5}"/>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2" name="Picture 1" descr="A group of women in scrubs and scrubs&#10;&#10;Description automatically generated">
            <a:extLst>
              <a:ext uri="{FF2B5EF4-FFF2-40B4-BE49-F238E27FC236}">
                <a16:creationId xmlns:a16="http://schemas.microsoft.com/office/drawing/2014/main" id="{7AFACDAE-01A8-3988-A6EE-F1AAC96396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7022" y="1311540"/>
            <a:ext cx="3510533" cy="2080487"/>
          </a:xfrm>
          <a:prstGeom prst="rect">
            <a:avLst/>
          </a:prstGeom>
        </p:spPr>
      </p:pic>
      <p:sp>
        <p:nvSpPr>
          <p:cNvPr id="3" name="Title 1">
            <a:extLst>
              <a:ext uri="{FF2B5EF4-FFF2-40B4-BE49-F238E27FC236}">
                <a16:creationId xmlns:a16="http://schemas.microsoft.com/office/drawing/2014/main" id="{5112562C-089D-0AE9-143B-6E0D05E855D3}"/>
              </a:ext>
            </a:extLst>
          </p:cNvPr>
          <p:cNvSpPr txBox="1">
            <a:spLocks/>
          </p:cNvSpPr>
          <p:nvPr/>
        </p:nvSpPr>
        <p:spPr bwMode="auto">
          <a:xfrm>
            <a:off x="129174" y="703164"/>
            <a:ext cx="9155999" cy="53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Autofit/>
          </a:bodyPr>
          <a:lstStyle>
            <a:lvl1pPr algn="l" defTabSz="609585" rtl="0" eaLnBrk="0" fontAlgn="base" hangingPunct="0">
              <a:spcBef>
                <a:spcPct val="0"/>
              </a:spcBef>
              <a:spcAft>
                <a:spcPct val="0"/>
              </a:spcAft>
              <a:defRPr sz="3600" kern="1200">
                <a:solidFill>
                  <a:schemeClr val="tx1"/>
                </a:solidFill>
                <a:latin typeface="Arial"/>
                <a:ea typeface="MS PGothic" panose="020B0600070205080204" pitchFamily="34" charset="-128"/>
                <a:cs typeface="Arial"/>
              </a:defRPr>
            </a:lvl1pPr>
            <a:lvl2pPr algn="l" defTabSz="609585" rtl="0" eaLnBrk="0" fontAlgn="base" hangingPunct="0">
              <a:spcBef>
                <a:spcPct val="0"/>
              </a:spcBef>
              <a:spcAft>
                <a:spcPct val="0"/>
              </a:spcAft>
              <a:defRPr sz="5867">
                <a:solidFill>
                  <a:schemeClr val="tx1"/>
                </a:solidFill>
                <a:latin typeface="Arial" charset="0"/>
                <a:ea typeface="MS PGothic" panose="020B0600070205080204" pitchFamily="34" charset="-128"/>
                <a:cs typeface="Arial" charset="0"/>
              </a:defRPr>
            </a:lvl2pPr>
            <a:lvl3pPr algn="l" defTabSz="609585" rtl="0" eaLnBrk="0" fontAlgn="base" hangingPunct="0">
              <a:spcBef>
                <a:spcPct val="0"/>
              </a:spcBef>
              <a:spcAft>
                <a:spcPct val="0"/>
              </a:spcAft>
              <a:defRPr sz="5867">
                <a:solidFill>
                  <a:schemeClr val="tx1"/>
                </a:solidFill>
                <a:latin typeface="Arial" charset="0"/>
                <a:ea typeface="MS PGothic" panose="020B0600070205080204" pitchFamily="34" charset="-128"/>
                <a:cs typeface="Arial" charset="0"/>
              </a:defRPr>
            </a:lvl3pPr>
            <a:lvl4pPr algn="l" defTabSz="609585" rtl="0" eaLnBrk="0" fontAlgn="base" hangingPunct="0">
              <a:spcBef>
                <a:spcPct val="0"/>
              </a:spcBef>
              <a:spcAft>
                <a:spcPct val="0"/>
              </a:spcAft>
              <a:defRPr sz="5867">
                <a:solidFill>
                  <a:schemeClr val="tx1"/>
                </a:solidFill>
                <a:latin typeface="Arial" charset="0"/>
                <a:ea typeface="MS PGothic" panose="020B0600070205080204" pitchFamily="34" charset="-128"/>
                <a:cs typeface="Arial" charset="0"/>
              </a:defRPr>
            </a:lvl4pPr>
            <a:lvl5pPr algn="l" defTabSz="609585" rtl="0" eaLnBrk="0" fontAlgn="base" hangingPunct="0">
              <a:spcBef>
                <a:spcPct val="0"/>
              </a:spcBef>
              <a:spcAft>
                <a:spcPct val="0"/>
              </a:spcAft>
              <a:defRPr sz="5867">
                <a:solidFill>
                  <a:schemeClr val="tx1"/>
                </a:solidFill>
                <a:latin typeface="Arial" charset="0"/>
                <a:ea typeface="MS PGothic" panose="020B0600070205080204" pitchFamily="34" charset="-128"/>
                <a:cs typeface="Arial" charset="0"/>
              </a:defRPr>
            </a:lvl5pPr>
            <a:lvl6pPr marL="609585" algn="l" defTabSz="609585" rtl="0" eaLnBrk="1" fontAlgn="base" hangingPunct="1">
              <a:spcBef>
                <a:spcPct val="0"/>
              </a:spcBef>
              <a:spcAft>
                <a:spcPct val="0"/>
              </a:spcAft>
              <a:defRPr sz="5867">
                <a:solidFill>
                  <a:schemeClr val="tx1"/>
                </a:solidFill>
                <a:latin typeface="Arial" charset="0"/>
                <a:ea typeface="ＭＳ Ｐゴシック" charset="0"/>
              </a:defRPr>
            </a:lvl6pPr>
            <a:lvl7pPr marL="1219170" algn="l" defTabSz="609585" rtl="0" eaLnBrk="1" fontAlgn="base" hangingPunct="1">
              <a:spcBef>
                <a:spcPct val="0"/>
              </a:spcBef>
              <a:spcAft>
                <a:spcPct val="0"/>
              </a:spcAft>
              <a:defRPr sz="5867">
                <a:solidFill>
                  <a:schemeClr val="tx1"/>
                </a:solidFill>
                <a:latin typeface="Arial" charset="0"/>
                <a:ea typeface="ＭＳ Ｐゴシック" charset="0"/>
              </a:defRPr>
            </a:lvl7pPr>
            <a:lvl8pPr marL="1828754" algn="l" defTabSz="609585" rtl="0" eaLnBrk="1" fontAlgn="base" hangingPunct="1">
              <a:spcBef>
                <a:spcPct val="0"/>
              </a:spcBef>
              <a:spcAft>
                <a:spcPct val="0"/>
              </a:spcAft>
              <a:defRPr sz="5867">
                <a:solidFill>
                  <a:schemeClr val="tx1"/>
                </a:solidFill>
                <a:latin typeface="Arial" charset="0"/>
                <a:ea typeface="ＭＳ Ｐゴシック" charset="0"/>
              </a:defRPr>
            </a:lvl8pPr>
            <a:lvl9pPr marL="2438339" algn="l" defTabSz="609585" rtl="0" eaLnBrk="1" fontAlgn="base" hangingPunct="1">
              <a:spcBef>
                <a:spcPct val="0"/>
              </a:spcBef>
              <a:spcAft>
                <a:spcPct val="0"/>
              </a:spcAft>
              <a:defRPr sz="5867">
                <a:solidFill>
                  <a:schemeClr val="tx1"/>
                </a:solidFill>
                <a:latin typeface="Arial" charset="0"/>
                <a:ea typeface="ＭＳ Ｐゴシック" charset="0"/>
              </a:defRPr>
            </a:lvl9pPr>
          </a:lstStyle>
          <a:p>
            <a:r>
              <a:rPr lang="en-US" sz="3300" dirty="0">
                <a:latin typeface="Arial" panose="020B0604020202020204" pitchFamily="34" charset="0"/>
                <a:cs typeface="Al Bayan Plain" pitchFamily="2" charset="-78"/>
              </a:rPr>
              <a:t>Keck Medicine Numbers Demonstrate Progress</a:t>
            </a:r>
          </a:p>
          <a:p>
            <a:endParaRPr lang="en-US" sz="3300" dirty="0">
              <a:latin typeface="Arial" panose="020B0604020202020204" pitchFamily="34" charset="0"/>
              <a:cs typeface="Al Bayan Plain" pitchFamily="2" charset="-78"/>
            </a:endParaRPr>
          </a:p>
          <a:p>
            <a:endParaRPr lang="en-US" sz="3000" dirty="0">
              <a:latin typeface="Arial" panose="020B0604020202020204" pitchFamily="34" charset="0"/>
              <a:cs typeface="Al Bayan Plain" pitchFamily="2" charset="-78"/>
            </a:endParaRPr>
          </a:p>
        </p:txBody>
      </p:sp>
      <p:graphicFrame>
        <p:nvGraphicFramePr>
          <p:cNvPr id="7" name="Table 7">
            <a:extLst>
              <a:ext uri="{FF2B5EF4-FFF2-40B4-BE49-F238E27FC236}">
                <a16:creationId xmlns:a16="http://schemas.microsoft.com/office/drawing/2014/main" id="{8141015D-E3F5-D136-3A6C-80BF1B53187F}"/>
              </a:ext>
            </a:extLst>
          </p:cNvPr>
          <p:cNvGraphicFramePr>
            <a:graphicFrameLocks noGrp="1"/>
          </p:cNvGraphicFramePr>
          <p:nvPr/>
        </p:nvGraphicFramePr>
        <p:xfrm>
          <a:off x="835573" y="1044885"/>
          <a:ext cx="3601255" cy="3637883"/>
        </p:xfrm>
        <a:graphic>
          <a:graphicData uri="http://schemas.openxmlformats.org/drawingml/2006/table">
            <a:tbl>
              <a:tblPr firstRow="1" bandRow="1">
                <a:tableStyleId>{5C22544A-7EE6-4342-B048-85BDC9FD1C3A}</a:tableStyleId>
              </a:tblPr>
              <a:tblGrid>
                <a:gridCol w="1515859">
                  <a:extLst>
                    <a:ext uri="{9D8B030D-6E8A-4147-A177-3AD203B41FA5}">
                      <a16:colId xmlns:a16="http://schemas.microsoft.com/office/drawing/2014/main" val="298764673"/>
                    </a:ext>
                  </a:extLst>
                </a:gridCol>
                <a:gridCol w="1051726">
                  <a:extLst>
                    <a:ext uri="{9D8B030D-6E8A-4147-A177-3AD203B41FA5}">
                      <a16:colId xmlns:a16="http://schemas.microsoft.com/office/drawing/2014/main" val="224301457"/>
                    </a:ext>
                  </a:extLst>
                </a:gridCol>
                <a:gridCol w="1033670">
                  <a:extLst>
                    <a:ext uri="{9D8B030D-6E8A-4147-A177-3AD203B41FA5}">
                      <a16:colId xmlns:a16="http://schemas.microsoft.com/office/drawing/2014/main" val="1372006359"/>
                    </a:ext>
                  </a:extLst>
                </a:gridCol>
              </a:tblGrid>
              <a:tr h="461934">
                <a:tc>
                  <a:txBody>
                    <a:bodyPr/>
                    <a:lstStyle/>
                    <a:p>
                      <a:pPr algn="ctr"/>
                      <a:r>
                        <a:rPr lang="en-US" b="0" i="0" dirty="0">
                          <a:latin typeface="Arial" panose="020B0604020202020204" pitchFamily="34" charset="0"/>
                        </a:rPr>
                        <a:t>HR Trend Data</a:t>
                      </a:r>
                    </a:p>
                  </a:txBody>
                  <a:tcPr/>
                </a:tc>
                <a:tc>
                  <a:txBody>
                    <a:bodyPr/>
                    <a:lstStyle/>
                    <a:p>
                      <a:pPr algn="ctr"/>
                      <a:r>
                        <a:rPr lang="en-US" b="0" i="0" dirty="0">
                          <a:latin typeface="Arial" panose="020B0604020202020204" pitchFamily="34" charset="0"/>
                        </a:rPr>
                        <a:t>Jul 2022</a:t>
                      </a:r>
                    </a:p>
                  </a:txBody>
                  <a:tcPr/>
                </a:tc>
                <a:tc>
                  <a:txBody>
                    <a:bodyPr/>
                    <a:lstStyle/>
                    <a:p>
                      <a:pPr algn="ctr"/>
                      <a:r>
                        <a:rPr lang="en-US" b="0" i="0" dirty="0">
                          <a:latin typeface="Arial" panose="020B0604020202020204" pitchFamily="34" charset="0"/>
                        </a:rPr>
                        <a:t>Feb 2024</a:t>
                      </a:r>
                    </a:p>
                  </a:txBody>
                  <a:tcPr/>
                </a:tc>
                <a:extLst>
                  <a:ext uri="{0D108BD9-81ED-4DB2-BD59-A6C34878D82A}">
                    <a16:rowId xmlns:a16="http://schemas.microsoft.com/office/drawing/2014/main" val="2645028436"/>
                  </a:ext>
                </a:extLst>
              </a:tr>
              <a:tr h="5074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i="0" dirty="0">
                          <a:latin typeface="Arial" panose="020B0604020202020204" pitchFamily="34" charset="0"/>
                        </a:rPr>
                        <a:t>1</a:t>
                      </a:r>
                      <a:r>
                        <a:rPr lang="en-US" baseline="30000" dirty="0"/>
                        <a:t>st</a:t>
                      </a:r>
                      <a:r>
                        <a:rPr lang="en-US" dirty="0"/>
                        <a:t> Year of Service Nursing Turnover</a:t>
                      </a:r>
                    </a:p>
                    <a:p>
                      <a:endParaRPr lang="en-US" dirty="0"/>
                    </a:p>
                  </a:txBody>
                  <a:tcPr/>
                </a:tc>
                <a:tc>
                  <a:txBody>
                    <a:bodyPr/>
                    <a:lstStyle/>
                    <a:p>
                      <a:pPr algn="ctr"/>
                      <a:r>
                        <a:rPr lang="en-US" b="0" i="0" dirty="0">
                          <a:latin typeface="Arial" panose="020B0604020202020204" pitchFamily="34" charset="0"/>
                        </a:rPr>
                        <a:t>27.0%</a:t>
                      </a:r>
                    </a:p>
                  </a:txBody>
                  <a:tcPr/>
                </a:tc>
                <a:tc>
                  <a:txBody>
                    <a:bodyPr/>
                    <a:lstStyle/>
                    <a:p>
                      <a:pPr algn="ctr"/>
                      <a:r>
                        <a:rPr lang="en-US" b="0" i="0" dirty="0">
                          <a:latin typeface="Arial" panose="020B0604020202020204" pitchFamily="34" charset="0"/>
                        </a:rPr>
                        <a:t>11.5%</a:t>
                      </a:r>
                    </a:p>
                  </a:txBody>
                  <a:tcPr/>
                </a:tc>
                <a:extLst>
                  <a:ext uri="{0D108BD9-81ED-4DB2-BD59-A6C34878D82A}">
                    <a16:rowId xmlns:a16="http://schemas.microsoft.com/office/drawing/2014/main" val="4166688898"/>
                  </a:ext>
                </a:extLst>
              </a:tr>
              <a:tr h="374150">
                <a:tc>
                  <a:txBody>
                    <a:bodyPr/>
                    <a:lstStyle/>
                    <a:p>
                      <a:r>
                        <a:rPr lang="en-US" b="0" i="0" dirty="0">
                          <a:latin typeface="Arial" panose="020B0604020202020204" pitchFamily="34" charset="0"/>
                        </a:rPr>
                        <a:t>Nursing Turnover</a:t>
                      </a:r>
                    </a:p>
                  </a:txBody>
                  <a:tcPr/>
                </a:tc>
                <a:tc>
                  <a:txBody>
                    <a:bodyPr/>
                    <a:lstStyle/>
                    <a:p>
                      <a:pPr algn="ctr"/>
                      <a:r>
                        <a:rPr lang="en-US" b="0" i="0" dirty="0">
                          <a:latin typeface="Arial" panose="020B0604020202020204" pitchFamily="34" charset="0"/>
                        </a:rPr>
                        <a:t>11.3%</a:t>
                      </a:r>
                    </a:p>
                  </a:txBody>
                  <a:tcPr/>
                </a:tc>
                <a:tc>
                  <a:txBody>
                    <a:bodyPr/>
                    <a:lstStyle/>
                    <a:p>
                      <a:pPr algn="ctr"/>
                      <a:r>
                        <a:rPr lang="en-US" b="0" i="0" dirty="0">
                          <a:latin typeface="Arial" panose="020B0604020202020204" pitchFamily="34" charset="0"/>
                        </a:rPr>
                        <a:t>6.09%</a:t>
                      </a:r>
                    </a:p>
                  </a:txBody>
                  <a:tcPr/>
                </a:tc>
                <a:extLst>
                  <a:ext uri="{0D108BD9-81ED-4DB2-BD59-A6C34878D82A}">
                    <a16:rowId xmlns:a16="http://schemas.microsoft.com/office/drawing/2014/main" val="2401732080"/>
                  </a:ext>
                </a:extLst>
              </a:tr>
              <a:tr h="507409">
                <a:tc>
                  <a:txBody>
                    <a:bodyPr/>
                    <a:lstStyle/>
                    <a:p>
                      <a:r>
                        <a:rPr lang="en-US" b="0" i="0" dirty="0">
                          <a:latin typeface="Arial" panose="020B0604020202020204" pitchFamily="34" charset="0"/>
                        </a:rPr>
                        <a:t>1</a:t>
                      </a:r>
                      <a:r>
                        <a:rPr lang="en-US" baseline="30000" dirty="0"/>
                        <a:t>st</a:t>
                      </a:r>
                      <a:r>
                        <a:rPr lang="en-US" dirty="0"/>
                        <a:t> Year of Service</a:t>
                      </a:r>
                    </a:p>
                    <a:p>
                      <a:r>
                        <a:rPr lang="en-US" dirty="0"/>
                        <a:t>Manager and Above Turnover</a:t>
                      </a:r>
                    </a:p>
                  </a:txBody>
                  <a:tcPr/>
                </a:tc>
                <a:tc>
                  <a:txBody>
                    <a:bodyPr/>
                    <a:lstStyle/>
                    <a:p>
                      <a:pPr algn="ctr"/>
                      <a:r>
                        <a:rPr lang="en-US" b="0" i="0" dirty="0">
                          <a:latin typeface="Arial" panose="020B0604020202020204" pitchFamily="34" charset="0"/>
                        </a:rPr>
                        <a:t>9.13%</a:t>
                      </a:r>
                    </a:p>
                  </a:txBody>
                  <a:tcPr/>
                </a:tc>
                <a:tc>
                  <a:txBody>
                    <a:bodyPr/>
                    <a:lstStyle/>
                    <a:p>
                      <a:pPr algn="ctr"/>
                      <a:r>
                        <a:rPr lang="en-US" b="0" i="0" dirty="0">
                          <a:latin typeface="Arial" panose="020B0604020202020204" pitchFamily="34" charset="0"/>
                        </a:rPr>
                        <a:t>0.0%</a:t>
                      </a:r>
                    </a:p>
                  </a:txBody>
                  <a:tcPr/>
                </a:tc>
                <a:extLst>
                  <a:ext uri="{0D108BD9-81ED-4DB2-BD59-A6C34878D82A}">
                    <a16:rowId xmlns:a16="http://schemas.microsoft.com/office/drawing/2014/main" val="396715541"/>
                  </a:ext>
                </a:extLst>
              </a:tr>
              <a:tr h="507409">
                <a:tc>
                  <a:txBody>
                    <a:bodyPr/>
                    <a:lstStyle/>
                    <a:p>
                      <a:r>
                        <a:rPr lang="en-US" b="0" i="0" dirty="0">
                          <a:latin typeface="Arial" panose="020B0604020202020204" pitchFamily="34" charset="0"/>
                        </a:rPr>
                        <a:t>Manager and Above Turnover</a:t>
                      </a:r>
                    </a:p>
                  </a:txBody>
                  <a:tcPr/>
                </a:tc>
                <a:tc>
                  <a:txBody>
                    <a:bodyPr/>
                    <a:lstStyle/>
                    <a:p>
                      <a:pPr algn="ctr"/>
                      <a:r>
                        <a:rPr lang="en-US" b="0" i="0" dirty="0">
                          <a:latin typeface="Arial" panose="020B0604020202020204" pitchFamily="34" charset="0"/>
                        </a:rPr>
                        <a:t>14.1%</a:t>
                      </a:r>
                    </a:p>
                  </a:txBody>
                  <a:tcPr/>
                </a:tc>
                <a:tc>
                  <a:txBody>
                    <a:bodyPr/>
                    <a:lstStyle/>
                    <a:p>
                      <a:pPr algn="ctr"/>
                      <a:r>
                        <a:rPr lang="en-US" b="0" i="0" dirty="0">
                          <a:latin typeface="Arial" panose="020B0604020202020204" pitchFamily="34" charset="0"/>
                        </a:rPr>
                        <a:t>7.25%</a:t>
                      </a:r>
                    </a:p>
                  </a:txBody>
                  <a:tcPr/>
                </a:tc>
                <a:extLst>
                  <a:ext uri="{0D108BD9-81ED-4DB2-BD59-A6C34878D82A}">
                    <a16:rowId xmlns:a16="http://schemas.microsoft.com/office/drawing/2014/main" val="603336484"/>
                  </a:ext>
                </a:extLst>
              </a:tr>
              <a:tr h="374150">
                <a:tc>
                  <a:txBody>
                    <a:bodyPr/>
                    <a:lstStyle/>
                    <a:p>
                      <a:r>
                        <a:rPr lang="en-US" b="0" i="0" dirty="0">
                          <a:latin typeface="Arial" panose="020B0604020202020204" pitchFamily="34" charset="0"/>
                        </a:rPr>
                        <a:t>1</a:t>
                      </a:r>
                      <a:r>
                        <a:rPr lang="en-US" baseline="30000" dirty="0"/>
                        <a:t>st</a:t>
                      </a:r>
                      <a:r>
                        <a:rPr lang="en-US" dirty="0"/>
                        <a:t> Year of Service Turnover</a:t>
                      </a:r>
                    </a:p>
                  </a:txBody>
                  <a:tcPr/>
                </a:tc>
                <a:tc>
                  <a:txBody>
                    <a:bodyPr/>
                    <a:lstStyle/>
                    <a:p>
                      <a:pPr algn="ctr"/>
                      <a:r>
                        <a:rPr lang="en-US" b="0" i="0" dirty="0">
                          <a:latin typeface="Arial" panose="020B0604020202020204" pitchFamily="34" charset="0"/>
                        </a:rPr>
                        <a:t>27.1%</a:t>
                      </a:r>
                    </a:p>
                  </a:txBody>
                  <a:tcPr/>
                </a:tc>
                <a:tc>
                  <a:txBody>
                    <a:bodyPr/>
                    <a:lstStyle/>
                    <a:p>
                      <a:pPr algn="ctr"/>
                      <a:r>
                        <a:rPr lang="en-US" b="0" i="0" dirty="0">
                          <a:latin typeface="Arial" panose="020B0604020202020204" pitchFamily="34" charset="0"/>
                        </a:rPr>
                        <a:t>23.4%</a:t>
                      </a:r>
                    </a:p>
                  </a:txBody>
                  <a:tcPr/>
                </a:tc>
                <a:extLst>
                  <a:ext uri="{0D108BD9-81ED-4DB2-BD59-A6C34878D82A}">
                    <a16:rowId xmlns:a16="http://schemas.microsoft.com/office/drawing/2014/main" val="3475988802"/>
                  </a:ext>
                </a:extLst>
              </a:tr>
              <a:tr h="374150">
                <a:tc>
                  <a:txBody>
                    <a:bodyPr/>
                    <a:lstStyle/>
                    <a:p>
                      <a:r>
                        <a:rPr lang="en-US" b="0" i="0" dirty="0">
                          <a:latin typeface="Arial" panose="020B0604020202020204" pitchFamily="34" charset="0"/>
                        </a:rPr>
                        <a:t>Total Turnover</a:t>
                      </a:r>
                    </a:p>
                  </a:txBody>
                  <a:tcPr/>
                </a:tc>
                <a:tc>
                  <a:txBody>
                    <a:bodyPr/>
                    <a:lstStyle/>
                    <a:p>
                      <a:pPr algn="ctr"/>
                      <a:r>
                        <a:rPr lang="en-US" b="0" i="0" dirty="0">
                          <a:latin typeface="Arial" panose="020B0604020202020204" pitchFamily="34" charset="0"/>
                        </a:rPr>
                        <a:t>12.4%</a:t>
                      </a:r>
                    </a:p>
                  </a:txBody>
                  <a:tcPr/>
                </a:tc>
                <a:tc>
                  <a:txBody>
                    <a:bodyPr/>
                    <a:lstStyle/>
                    <a:p>
                      <a:pPr algn="ctr"/>
                      <a:r>
                        <a:rPr lang="en-US" b="0" i="0" dirty="0">
                          <a:latin typeface="Arial" panose="020B0604020202020204" pitchFamily="34" charset="0"/>
                        </a:rPr>
                        <a:t>9.02%</a:t>
                      </a:r>
                    </a:p>
                  </a:txBody>
                  <a:tcPr/>
                </a:tc>
                <a:extLst>
                  <a:ext uri="{0D108BD9-81ED-4DB2-BD59-A6C34878D82A}">
                    <a16:rowId xmlns:a16="http://schemas.microsoft.com/office/drawing/2014/main" val="3447164687"/>
                  </a:ext>
                </a:extLst>
              </a:tr>
            </a:tbl>
          </a:graphicData>
        </a:graphic>
      </p:graphicFrame>
      <p:sp>
        <p:nvSpPr>
          <p:cNvPr id="9" name="TextBox 8">
            <a:extLst>
              <a:ext uri="{FF2B5EF4-FFF2-40B4-BE49-F238E27FC236}">
                <a16:creationId xmlns:a16="http://schemas.microsoft.com/office/drawing/2014/main" id="{39A03380-8353-56F9-8EA2-8AB0D579F7E6}"/>
              </a:ext>
            </a:extLst>
          </p:cNvPr>
          <p:cNvSpPr txBox="1"/>
          <p:nvPr/>
        </p:nvSpPr>
        <p:spPr>
          <a:xfrm>
            <a:off x="5255472" y="3641129"/>
            <a:ext cx="3788797" cy="923330"/>
          </a:xfrm>
          <a:prstGeom prst="rect">
            <a:avLst/>
          </a:prstGeom>
          <a:noFill/>
        </p:spPr>
        <p:txBody>
          <a:bodyPr wrap="square">
            <a:spAutoFit/>
          </a:bodyPr>
          <a:lstStyle/>
          <a:p>
            <a:r>
              <a:rPr lang="en-US" u="none" strike="noStrike" dirty="0">
                <a:solidFill>
                  <a:srgbClr val="474747"/>
                </a:solidFill>
                <a:effectLst/>
                <a:latin typeface="Arial" panose="020B0604020202020204" pitchFamily="34" charset="0"/>
              </a:rPr>
              <a:t>According to the 2023 NSI National Healthcare Retention &amp; RN Staffing Report, </a:t>
            </a:r>
            <a:r>
              <a:rPr lang="en-US" b="1" u="none" strike="noStrike" dirty="0">
                <a:solidFill>
                  <a:srgbClr val="474747"/>
                </a:solidFill>
                <a:effectLst/>
                <a:latin typeface="Arial" panose="020B0604020202020204" pitchFamily="34" charset="0"/>
              </a:rPr>
              <a:t>the national hospital turnover rate stands at </a:t>
            </a:r>
            <a:r>
              <a:rPr lang="en-US" b="1" u="none" strike="noStrike" dirty="0">
                <a:solidFill>
                  <a:srgbClr val="040C28"/>
                </a:solidFill>
                <a:effectLst/>
                <a:latin typeface="Arial" panose="020B0604020202020204" pitchFamily="34" charset="0"/>
              </a:rPr>
              <a:t>22.7%</a:t>
            </a:r>
            <a:r>
              <a:rPr lang="en-US" b="1" u="none" strike="noStrike" dirty="0">
                <a:solidFill>
                  <a:srgbClr val="474747"/>
                </a:solidFill>
                <a:effectLst/>
                <a:latin typeface="Arial" panose="020B0604020202020204" pitchFamily="34" charset="0"/>
              </a:rPr>
              <a:t>, a 3.2% decrease from 2021</a:t>
            </a:r>
            <a:endParaRPr lang="en-US" b="1" dirty="0">
              <a:latin typeface="Arial" panose="020B0604020202020204" pitchFamily="34" charset="0"/>
            </a:endParaRPr>
          </a:p>
        </p:txBody>
      </p:sp>
      <p:sp>
        <p:nvSpPr>
          <p:cNvPr id="10" name="Oval 9">
            <a:extLst>
              <a:ext uri="{FF2B5EF4-FFF2-40B4-BE49-F238E27FC236}">
                <a16:creationId xmlns:a16="http://schemas.microsoft.com/office/drawing/2014/main" id="{C9929770-1DA2-9183-53BD-54D809A11442}"/>
              </a:ext>
            </a:extLst>
          </p:cNvPr>
          <p:cNvSpPr/>
          <p:nvPr/>
        </p:nvSpPr>
        <p:spPr>
          <a:xfrm>
            <a:off x="3360451" y="4221979"/>
            <a:ext cx="1073426" cy="460789"/>
          </a:xfrm>
          <a:prstGeom prst="ellipse">
            <a:avLst/>
          </a:prstGeom>
          <a:noFill/>
          <a:ln>
            <a:solidFill>
              <a:srgbClr val="AD00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Oval 3">
            <a:extLst>
              <a:ext uri="{FF2B5EF4-FFF2-40B4-BE49-F238E27FC236}">
                <a16:creationId xmlns:a16="http://schemas.microsoft.com/office/drawing/2014/main" id="{38E2CA3E-BBF8-C779-916E-718AF8D51A6A}"/>
              </a:ext>
            </a:extLst>
          </p:cNvPr>
          <p:cNvSpPr/>
          <p:nvPr/>
        </p:nvSpPr>
        <p:spPr>
          <a:xfrm>
            <a:off x="7914290" y="4057842"/>
            <a:ext cx="543911" cy="313532"/>
          </a:xfrm>
          <a:prstGeom prst="ellipse">
            <a:avLst/>
          </a:prstGeom>
          <a:noFill/>
          <a:ln>
            <a:solidFill>
              <a:srgbClr val="AD00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B84FCAFB-881A-31CD-4493-CFA4263187F0}"/>
              </a:ext>
            </a:extLst>
          </p:cNvPr>
          <p:cNvSpPr txBox="1"/>
          <p:nvPr/>
        </p:nvSpPr>
        <p:spPr>
          <a:xfrm>
            <a:off x="236483" y="4778268"/>
            <a:ext cx="3484179" cy="246221"/>
          </a:xfrm>
          <a:prstGeom prst="rect">
            <a:avLst/>
          </a:prstGeom>
          <a:noFill/>
        </p:spPr>
        <p:txBody>
          <a:bodyPr wrap="square" rtlCol="0">
            <a:spAutoFit/>
          </a:bodyPr>
          <a:lstStyle/>
          <a:p>
            <a:r>
              <a:rPr lang="en-US" sz="1000" dirty="0"/>
              <a:t>Source: Keck Medicine of USC, 2024</a:t>
            </a:r>
          </a:p>
        </p:txBody>
      </p:sp>
    </p:spTree>
    <p:extLst>
      <p:ext uri="{BB962C8B-B14F-4D97-AF65-F5344CB8AC3E}">
        <p14:creationId xmlns:p14="http://schemas.microsoft.com/office/powerpoint/2010/main" val="8388427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37B87-AFBE-8041-B037-A07399471D48}"/>
              </a:ext>
            </a:extLst>
          </p:cNvPr>
          <p:cNvSpPr>
            <a:spLocks noGrp="1"/>
          </p:cNvSpPr>
          <p:nvPr>
            <p:ph type="title"/>
          </p:nvPr>
        </p:nvSpPr>
        <p:spPr>
          <a:xfrm>
            <a:off x="345881" y="1394994"/>
            <a:ext cx="8229601" cy="1566678"/>
          </a:xfrm>
        </p:spPr>
        <p:txBody>
          <a:bodyPr anchor="ctr"/>
          <a:lstStyle/>
          <a:p>
            <a:r>
              <a:rPr lang="en-US" dirty="0">
                <a:latin typeface="+mj-lt"/>
              </a:rPr>
              <a:t>Lessons Learned</a:t>
            </a:r>
          </a:p>
        </p:txBody>
      </p:sp>
    </p:spTree>
    <p:extLst>
      <p:ext uri="{BB962C8B-B14F-4D97-AF65-F5344CB8AC3E}">
        <p14:creationId xmlns:p14="http://schemas.microsoft.com/office/powerpoint/2010/main" val="908805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A5B8-ED80-B24E-BDF3-C3E52FF8C2B0}"/>
              </a:ext>
            </a:extLst>
          </p:cNvPr>
          <p:cNvSpPr>
            <a:spLocks noGrp="1"/>
          </p:cNvSpPr>
          <p:nvPr>
            <p:ph type="title"/>
          </p:nvPr>
        </p:nvSpPr>
        <p:spPr>
          <a:xfrm>
            <a:off x="457200" y="341459"/>
            <a:ext cx="8229600" cy="857250"/>
          </a:xfrm>
        </p:spPr>
        <p:txBody>
          <a:bodyPr>
            <a:normAutofit/>
          </a:bodyPr>
          <a:lstStyle/>
          <a:p>
            <a:r>
              <a:rPr lang="en-US" altLang="en-US" dirty="0">
                <a:latin typeface="+mj-lt"/>
                <a:ea typeface="ＭＳ Ｐゴシック" panose="020B0600070205080204" pitchFamily="34" charset="-128"/>
              </a:rPr>
              <a:t>Lessons Learned</a:t>
            </a:r>
            <a:endParaRPr lang="en-US" dirty="0">
              <a:latin typeface="+mj-lt"/>
            </a:endParaRPr>
          </a:p>
        </p:txBody>
      </p:sp>
      <p:sp>
        <p:nvSpPr>
          <p:cNvPr id="3" name="Content Placeholder 2">
            <a:extLst>
              <a:ext uri="{FF2B5EF4-FFF2-40B4-BE49-F238E27FC236}">
                <a16:creationId xmlns:a16="http://schemas.microsoft.com/office/drawing/2014/main" id="{D248B3A1-CC86-BD45-A119-82BF286D2F44}"/>
              </a:ext>
            </a:extLst>
          </p:cNvPr>
          <p:cNvSpPr>
            <a:spLocks noGrp="1"/>
          </p:cNvSpPr>
          <p:nvPr>
            <p:ph idx="1"/>
          </p:nvPr>
        </p:nvSpPr>
        <p:spPr>
          <a:xfrm>
            <a:off x="457201" y="1200152"/>
            <a:ext cx="4815015" cy="3394075"/>
          </a:xfrm>
          <a:ln>
            <a:noFill/>
          </a:ln>
        </p:spPr>
        <p:txBody>
          <a:bodyPr>
            <a:normAutofit/>
          </a:bodyPr>
          <a:lstStyle/>
          <a:p>
            <a:pPr>
              <a:buFont typeface="Wingdings" pitchFamily="2" charset="2"/>
              <a:buChar char="ü"/>
            </a:pPr>
            <a:r>
              <a:rPr lang="en-US" sz="1800" dirty="0"/>
              <a:t> Leadership </a:t>
            </a:r>
            <a:r>
              <a:rPr lang="en-US" sz="1800" b="1" dirty="0">
                <a:solidFill>
                  <a:srgbClr val="AD0003"/>
                </a:solidFill>
              </a:rPr>
              <a:t>commitment</a:t>
            </a:r>
            <a:r>
              <a:rPr lang="en-US" sz="1800" dirty="0"/>
              <a:t>, organizational </a:t>
            </a:r>
            <a:r>
              <a:rPr lang="en-US" sz="1800" b="1" dirty="0">
                <a:solidFill>
                  <a:srgbClr val="AD0003"/>
                </a:solidFill>
              </a:rPr>
              <a:t>values</a:t>
            </a:r>
            <a:r>
              <a:rPr lang="en-US" sz="1800" dirty="0"/>
              <a:t>, agreed-upon </a:t>
            </a:r>
            <a:r>
              <a:rPr lang="en-US" sz="1800" b="1" dirty="0">
                <a:solidFill>
                  <a:srgbClr val="AD0003"/>
                </a:solidFill>
              </a:rPr>
              <a:t>metrics</a:t>
            </a:r>
            <a:r>
              <a:rPr lang="en-US" sz="1800" dirty="0"/>
              <a:t> and a </a:t>
            </a:r>
            <a:r>
              <a:rPr lang="en-US" sz="1800" b="1" dirty="0">
                <a:solidFill>
                  <a:srgbClr val="AD0003"/>
                </a:solidFill>
              </a:rPr>
              <a:t>reporting system </a:t>
            </a:r>
            <a:r>
              <a:rPr lang="en-US" sz="1800" dirty="0"/>
              <a:t>are foundational to success.</a:t>
            </a:r>
            <a:br>
              <a:rPr lang="en-US" sz="1800" dirty="0"/>
            </a:br>
            <a:endParaRPr lang="en-US" sz="1800" dirty="0"/>
          </a:p>
          <a:p>
            <a:pPr>
              <a:buFont typeface="Wingdings" pitchFamily="2" charset="2"/>
              <a:buChar char="ü"/>
            </a:pPr>
            <a:r>
              <a:rPr lang="en-US" sz="1800" dirty="0"/>
              <a:t> Well-being programs don’t replace the need for </a:t>
            </a:r>
            <a:r>
              <a:rPr lang="en-US" sz="1800" b="1" dirty="0">
                <a:solidFill>
                  <a:srgbClr val="AD0003"/>
                </a:solidFill>
              </a:rPr>
              <a:t>robust professional development programs </a:t>
            </a:r>
            <a:r>
              <a:rPr lang="en-US" sz="1800" dirty="0"/>
              <a:t>and opportunities.</a:t>
            </a:r>
            <a:endParaRPr lang="en-US" sz="1800" dirty="0">
              <a:solidFill>
                <a:srgbClr val="AD0003"/>
              </a:solidFill>
            </a:endParaRPr>
          </a:p>
          <a:p>
            <a:pPr marL="0" indent="0">
              <a:buNone/>
            </a:pPr>
            <a:endParaRPr lang="en-US" dirty="0"/>
          </a:p>
        </p:txBody>
      </p:sp>
      <p:pic>
        <p:nvPicPr>
          <p:cNvPr id="11" name="Picture 10" descr="A person in a wheelchair shaking hands with a group of people&#10;&#10;Description automatically generated">
            <a:extLst>
              <a:ext uri="{FF2B5EF4-FFF2-40B4-BE49-F238E27FC236}">
                <a16:creationId xmlns:a16="http://schemas.microsoft.com/office/drawing/2014/main" id="{227CC6C3-A871-3B49-F9DE-11FE2B553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2494" y="0"/>
            <a:ext cx="3601506" cy="5143500"/>
          </a:xfrm>
          <a:prstGeom prst="rect">
            <a:avLst/>
          </a:prstGeom>
        </p:spPr>
      </p:pic>
      <p:sp>
        <p:nvSpPr>
          <p:cNvPr id="4" name="TextBox 3">
            <a:extLst>
              <a:ext uri="{FF2B5EF4-FFF2-40B4-BE49-F238E27FC236}">
                <a16:creationId xmlns:a16="http://schemas.microsoft.com/office/drawing/2014/main" id="{C4FDDCAC-DF33-C437-2ACF-3C7FC3EF819B}"/>
              </a:ext>
            </a:extLst>
          </p:cNvPr>
          <p:cNvSpPr txBox="1"/>
          <p:nvPr/>
        </p:nvSpPr>
        <p:spPr>
          <a:xfrm>
            <a:off x="244367" y="4865048"/>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3294337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0FE8D-7529-F395-A7B7-FF9278D517D8}"/>
              </a:ext>
            </a:extLst>
          </p:cNvPr>
          <p:cNvSpPr>
            <a:spLocks noGrp="1"/>
          </p:cNvSpPr>
          <p:nvPr>
            <p:ph type="title"/>
          </p:nvPr>
        </p:nvSpPr>
        <p:spPr/>
        <p:txBody>
          <a:bodyPr/>
          <a:lstStyle/>
          <a:p>
            <a:r>
              <a:rPr lang="en-US" dirty="0"/>
              <a:t>For the second consecutive year. . .</a:t>
            </a:r>
          </a:p>
        </p:txBody>
      </p:sp>
      <p:pic>
        <p:nvPicPr>
          <p:cNvPr id="8" name="Content Placeholder 7" descr="A close-up of a news release&#10;&#10;Description automatically generated">
            <a:extLst>
              <a:ext uri="{FF2B5EF4-FFF2-40B4-BE49-F238E27FC236}">
                <a16:creationId xmlns:a16="http://schemas.microsoft.com/office/drawing/2014/main" id="{0F9526BB-50BA-9F14-5E65-0B0D1EB497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656" y="1477243"/>
            <a:ext cx="4923619" cy="1957595"/>
          </a:xfrm>
        </p:spPr>
      </p:pic>
      <p:pic>
        <p:nvPicPr>
          <p:cNvPr id="10" name="Picture 9" descr="A logo for a healthcare company&#10;&#10;Description automatically generated">
            <a:extLst>
              <a:ext uri="{FF2B5EF4-FFF2-40B4-BE49-F238E27FC236}">
                <a16:creationId xmlns:a16="http://schemas.microsoft.com/office/drawing/2014/main" id="{E2D39F58-D35B-2E5F-B966-8313FCDD7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382" y="1535960"/>
            <a:ext cx="3140775" cy="1365072"/>
          </a:xfrm>
          <a:prstGeom prst="rect">
            <a:avLst/>
          </a:prstGeom>
        </p:spPr>
      </p:pic>
    </p:spTree>
    <p:extLst>
      <p:ext uri="{BB962C8B-B14F-4D97-AF65-F5344CB8AC3E}">
        <p14:creationId xmlns:p14="http://schemas.microsoft.com/office/powerpoint/2010/main" val="3834753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A5B8-ED80-B24E-BDF3-C3E52FF8C2B0}"/>
              </a:ext>
            </a:extLst>
          </p:cNvPr>
          <p:cNvSpPr>
            <a:spLocks noGrp="1"/>
          </p:cNvSpPr>
          <p:nvPr>
            <p:ph type="title"/>
          </p:nvPr>
        </p:nvSpPr>
        <p:spPr>
          <a:xfrm>
            <a:off x="457200" y="341459"/>
            <a:ext cx="8229600" cy="857250"/>
          </a:xfrm>
        </p:spPr>
        <p:txBody>
          <a:bodyPr>
            <a:normAutofit/>
          </a:bodyPr>
          <a:lstStyle/>
          <a:p>
            <a:r>
              <a:rPr lang="en-US" altLang="en-US" dirty="0">
                <a:latin typeface="+mj-lt"/>
                <a:ea typeface="ＭＳ Ｐゴシック" panose="020B0600070205080204" pitchFamily="34" charset="-128"/>
              </a:rPr>
              <a:t>Lessons Learned</a:t>
            </a:r>
            <a:endParaRPr lang="en-US" dirty="0">
              <a:latin typeface="+mj-lt"/>
            </a:endParaRPr>
          </a:p>
        </p:txBody>
      </p:sp>
      <p:sp>
        <p:nvSpPr>
          <p:cNvPr id="3" name="Content Placeholder 2">
            <a:extLst>
              <a:ext uri="{FF2B5EF4-FFF2-40B4-BE49-F238E27FC236}">
                <a16:creationId xmlns:a16="http://schemas.microsoft.com/office/drawing/2014/main" id="{D248B3A1-CC86-BD45-A119-82BF286D2F44}"/>
              </a:ext>
            </a:extLst>
          </p:cNvPr>
          <p:cNvSpPr>
            <a:spLocks noGrp="1"/>
          </p:cNvSpPr>
          <p:nvPr>
            <p:ph idx="1"/>
          </p:nvPr>
        </p:nvSpPr>
        <p:spPr>
          <a:xfrm>
            <a:off x="307429" y="1407966"/>
            <a:ext cx="4815015" cy="3394075"/>
          </a:xfrm>
          <a:ln>
            <a:noFill/>
          </a:ln>
        </p:spPr>
        <p:txBody>
          <a:bodyPr>
            <a:normAutofit/>
          </a:bodyPr>
          <a:lstStyle/>
          <a:p>
            <a:pPr>
              <a:buFont typeface="Wingdings" pitchFamily="2" charset="2"/>
              <a:buChar char="ü"/>
            </a:pPr>
            <a:r>
              <a:rPr lang="en-US" sz="1800" b="1" dirty="0"/>
              <a:t> </a:t>
            </a:r>
            <a:r>
              <a:rPr lang="en-US" sz="1800" b="1" dirty="0">
                <a:solidFill>
                  <a:srgbClr val="AD0003"/>
                </a:solidFill>
              </a:rPr>
              <a:t>Transparency</a:t>
            </a:r>
            <a:r>
              <a:rPr lang="en-US" sz="1800" dirty="0">
                <a:solidFill>
                  <a:schemeClr val="accent1"/>
                </a:solidFill>
              </a:rPr>
              <a:t>,</a:t>
            </a:r>
            <a:r>
              <a:rPr lang="en-US" sz="1800" dirty="0"/>
              <a:t> </a:t>
            </a:r>
            <a:r>
              <a:rPr lang="en-US" sz="1800" b="1" dirty="0">
                <a:solidFill>
                  <a:srgbClr val="AD0003"/>
                </a:solidFill>
              </a:rPr>
              <a:t>humility</a:t>
            </a:r>
            <a:r>
              <a:rPr lang="en-US" sz="1800" dirty="0"/>
              <a:t> and genuine expressions of </a:t>
            </a:r>
            <a:r>
              <a:rPr lang="en-US" sz="1800" b="1" dirty="0">
                <a:solidFill>
                  <a:srgbClr val="AD0003"/>
                </a:solidFill>
              </a:rPr>
              <a:t>concern</a:t>
            </a:r>
            <a:r>
              <a:rPr lang="en-US" sz="1800" dirty="0"/>
              <a:t> for individuals must be embedded in every activity and interaction.</a:t>
            </a:r>
            <a:br>
              <a:rPr lang="en-US" sz="1800" dirty="0"/>
            </a:br>
            <a:endParaRPr lang="en-US" sz="1800" dirty="0"/>
          </a:p>
          <a:p>
            <a:pPr>
              <a:buFont typeface="Wingdings" pitchFamily="2" charset="2"/>
              <a:buChar char="ü"/>
            </a:pPr>
            <a:r>
              <a:rPr lang="en-US" sz="1800" dirty="0"/>
              <a:t>  The best programs that focus on professionalism, resiliency and well-being aren’t discrete or one-off activities – </a:t>
            </a:r>
            <a:r>
              <a:rPr lang="en-US" sz="1800" b="1" dirty="0">
                <a:solidFill>
                  <a:srgbClr val="AD0003"/>
                </a:solidFill>
              </a:rPr>
              <a:t>they become part of your organizational ethos.</a:t>
            </a:r>
          </a:p>
          <a:p>
            <a:endParaRPr lang="en-US" dirty="0"/>
          </a:p>
        </p:txBody>
      </p:sp>
      <p:pic>
        <p:nvPicPr>
          <p:cNvPr id="14" name="Picture 13" descr="A person in a red scrubs&#10;&#10;Description automatically generated">
            <a:extLst>
              <a:ext uri="{FF2B5EF4-FFF2-40B4-BE49-F238E27FC236}">
                <a16:creationId xmlns:a16="http://schemas.microsoft.com/office/drawing/2014/main" id="{B066E0DE-39E9-C482-A070-053D20FEB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098" y="0"/>
            <a:ext cx="4023902" cy="5143500"/>
          </a:xfrm>
          <a:prstGeom prst="rect">
            <a:avLst/>
          </a:prstGeom>
        </p:spPr>
      </p:pic>
      <p:sp>
        <p:nvSpPr>
          <p:cNvPr id="4" name="TextBox 3">
            <a:extLst>
              <a:ext uri="{FF2B5EF4-FFF2-40B4-BE49-F238E27FC236}">
                <a16:creationId xmlns:a16="http://schemas.microsoft.com/office/drawing/2014/main" id="{91958475-77B6-19A1-AF9C-686F3B86DA8A}"/>
              </a:ext>
            </a:extLst>
          </p:cNvPr>
          <p:cNvSpPr txBox="1"/>
          <p:nvPr/>
        </p:nvSpPr>
        <p:spPr>
          <a:xfrm>
            <a:off x="244367" y="4865048"/>
            <a:ext cx="2632840" cy="215444"/>
          </a:xfrm>
          <a:prstGeom prst="rect">
            <a:avLst/>
          </a:prstGeom>
          <a:noFill/>
        </p:spPr>
        <p:txBody>
          <a:bodyPr wrap="square" rtlCol="0">
            <a:spAutoFit/>
          </a:bodyPr>
          <a:lstStyle/>
          <a:p>
            <a:r>
              <a:rPr lang="en-US" sz="800" dirty="0"/>
              <a:t>©2024 Keck Medicine of USC</a:t>
            </a:r>
          </a:p>
        </p:txBody>
      </p:sp>
    </p:spTree>
    <p:extLst>
      <p:ext uri="{BB962C8B-B14F-4D97-AF65-F5344CB8AC3E}">
        <p14:creationId xmlns:p14="http://schemas.microsoft.com/office/powerpoint/2010/main" val="1613145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9BE8D-900F-4E3D-8B2A-444AB9B5303F}"/>
              </a:ext>
            </a:extLst>
          </p:cNvPr>
          <p:cNvSpPr>
            <a:spLocks noGrp="1"/>
          </p:cNvSpPr>
          <p:nvPr>
            <p:ph type="title"/>
          </p:nvPr>
        </p:nvSpPr>
        <p:spPr>
          <a:xfrm>
            <a:off x="457200" y="273844"/>
            <a:ext cx="7886700" cy="994172"/>
          </a:xfrm>
        </p:spPr>
        <p:txBody>
          <a:bodyPr>
            <a:normAutofit/>
          </a:bodyPr>
          <a:lstStyle/>
          <a:p>
            <a:r>
              <a:rPr lang="en-US" altLang="en-US" sz="3000" dirty="0">
                <a:latin typeface="+mj-lt"/>
                <a:ea typeface="ＭＳ Ｐゴシック" panose="020B0600070205080204" pitchFamily="34" charset="-128"/>
              </a:rPr>
              <a:t>Rod Hanners</a:t>
            </a:r>
            <a:endParaRPr lang="en-US" sz="3000" dirty="0">
              <a:latin typeface="+mj-lt"/>
            </a:endParaRPr>
          </a:p>
        </p:txBody>
      </p:sp>
      <p:sp>
        <p:nvSpPr>
          <p:cNvPr id="3" name="Content Placeholder 2">
            <a:extLst>
              <a:ext uri="{FF2B5EF4-FFF2-40B4-BE49-F238E27FC236}">
                <a16:creationId xmlns:a16="http://schemas.microsoft.com/office/drawing/2014/main" id="{CCD3A3E8-8B97-42B3-AAFC-37C03522AA4C}"/>
              </a:ext>
            </a:extLst>
          </p:cNvPr>
          <p:cNvSpPr>
            <a:spLocks noGrp="1"/>
          </p:cNvSpPr>
          <p:nvPr>
            <p:ph idx="1"/>
          </p:nvPr>
        </p:nvSpPr>
        <p:spPr>
          <a:xfrm>
            <a:off x="457200" y="1194823"/>
            <a:ext cx="8229600" cy="3394075"/>
          </a:xfrm>
        </p:spPr>
        <p:txBody>
          <a:bodyPr>
            <a:noAutofit/>
          </a:bodyPr>
          <a:lstStyle/>
          <a:p>
            <a:pPr marL="0" indent="0">
              <a:spcAft>
                <a:spcPts val="600"/>
              </a:spcAft>
              <a:buNone/>
            </a:pPr>
            <a:r>
              <a:rPr lang="en-US" sz="1600" dirty="0"/>
              <a:t>Rod Hanners is CEO of Keck Medicine of USC and President and CEO of USC Health System. He is responsible for oversight of the university’s clinical activities, including USC Care Medical Group, Keck Medical Center of USC, USC Verdugo Hills Hospital and more than 67 outpatient clinics.</a:t>
            </a:r>
          </a:p>
          <a:p>
            <a:pPr marL="0" indent="0">
              <a:spcAft>
                <a:spcPts val="600"/>
              </a:spcAft>
              <a:buNone/>
            </a:pPr>
            <a:r>
              <a:rPr lang="en-US" sz="1600" dirty="0"/>
              <a:t>Previously, Rod was COO for Keck Medicine of USC, as well as CEO for Keck Medical Center. During his tenure, Keck Medicine experienced tremendous success including ranking No. 18 on </a:t>
            </a:r>
            <a:r>
              <a:rPr lang="en-US" sz="1600" i="1" dirty="0"/>
              <a:t>U.S. News &amp; World Report</a:t>
            </a:r>
            <a:r>
              <a:rPr lang="en-US" sz="1600" dirty="0"/>
              <a:t>’s 2020–21 Best Hospitals Honor Roll.</a:t>
            </a:r>
          </a:p>
          <a:p>
            <a:pPr marL="0" indent="0">
              <a:spcAft>
                <a:spcPts val="600"/>
              </a:spcAft>
              <a:buNone/>
            </a:pPr>
            <a:r>
              <a:rPr lang="en-US" sz="1600" dirty="0"/>
              <a:t>Prior to joining Keck Medicine, Rod served as senior vice president and COO for Children’s Hospital Los Angeles and held various positions in the Kaiser Permanente system, Preceding his career in health care, he was a naval officer in the U.S. Submarine force. He holds a bachelor’s degree in electrical engineering from California State University, Long Beach, and a master’s equivalent degree in nuclear engineering from the U.S. Navy’s Nuclear Power School in Orlando, Florida.</a:t>
            </a:r>
            <a:br>
              <a:rPr lang="en-US" sz="1600" dirty="0"/>
            </a:br>
            <a:br>
              <a:rPr lang="en-US" sz="1600" dirty="0"/>
            </a:br>
            <a:r>
              <a:rPr lang="en-US" sz="1600" b="1" dirty="0"/>
              <a:t>Rod.Hanners@med.usc.edu</a:t>
            </a:r>
            <a:br>
              <a:rPr lang="en-US" sz="1600" dirty="0"/>
            </a:br>
            <a:endParaRPr lang="en-US" sz="1600" dirty="0"/>
          </a:p>
        </p:txBody>
      </p:sp>
    </p:spTree>
    <p:extLst>
      <p:ext uri="{BB962C8B-B14F-4D97-AF65-F5344CB8AC3E}">
        <p14:creationId xmlns:p14="http://schemas.microsoft.com/office/powerpoint/2010/main" val="3995847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9BE8D-900F-4E3D-8B2A-444AB9B5303F}"/>
              </a:ext>
            </a:extLst>
          </p:cNvPr>
          <p:cNvSpPr>
            <a:spLocks noGrp="1"/>
          </p:cNvSpPr>
          <p:nvPr>
            <p:ph type="title"/>
          </p:nvPr>
        </p:nvSpPr>
        <p:spPr>
          <a:xfrm>
            <a:off x="457200" y="273844"/>
            <a:ext cx="7886700" cy="994172"/>
          </a:xfrm>
        </p:spPr>
        <p:txBody>
          <a:bodyPr>
            <a:normAutofit/>
          </a:bodyPr>
          <a:lstStyle/>
          <a:p>
            <a:r>
              <a:rPr lang="en-US" altLang="en-US" sz="3000" dirty="0">
                <a:latin typeface="+mj-lt"/>
                <a:ea typeface="ＭＳ Ｐゴシック" panose="020B0600070205080204" pitchFamily="34" charset="-128"/>
              </a:rPr>
              <a:t>Marty </a:t>
            </a:r>
            <a:r>
              <a:rPr lang="en-US" altLang="en-US" sz="3000" dirty="0" err="1">
                <a:latin typeface="+mj-lt"/>
                <a:ea typeface="ＭＳ Ｐゴシック" panose="020B0600070205080204" pitchFamily="34" charset="-128"/>
              </a:rPr>
              <a:t>Sargeant</a:t>
            </a:r>
            <a:endParaRPr lang="en-US" sz="3000" dirty="0">
              <a:latin typeface="+mj-lt"/>
            </a:endParaRPr>
          </a:p>
        </p:txBody>
      </p:sp>
      <p:sp>
        <p:nvSpPr>
          <p:cNvPr id="3" name="Content Placeholder 2">
            <a:extLst>
              <a:ext uri="{FF2B5EF4-FFF2-40B4-BE49-F238E27FC236}">
                <a16:creationId xmlns:a16="http://schemas.microsoft.com/office/drawing/2014/main" id="{CCD3A3E8-8B97-42B3-AAFC-37C03522AA4C}"/>
              </a:ext>
            </a:extLst>
          </p:cNvPr>
          <p:cNvSpPr>
            <a:spLocks noGrp="1"/>
          </p:cNvSpPr>
          <p:nvPr>
            <p:ph idx="1"/>
          </p:nvPr>
        </p:nvSpPr>
        <p:spPr>
          <a:xfrm>
            <a:off x="457200" y="1156076"/>
            <a:ext cx="8097864" cy="3394075"/>
          </a:xfrm>
        </p:spPr>
        <p:txBody>
          <a:bodyPr>
            <a:noAutofit/>
          </a:bodyPr>
          <a:lstStyle/>
          <a:p>
            <a:pPr marL="0" indent="0" algn="l">
              <a:buNone/>
            </a:pPr>
            <a:r>
              <a:rPr lang="en-US" sz="1600" b="0" i="0" u="none" strike="noStrike" dirty="0">
                <a:solidFill>
                  <a:srgbClr val="111111"/>
                </a:solidFill>
                <a:effectLst/>
              </a:rPr>
              <a:t>Marty </a:t>
            </a:r>
            <a:r>
              <a:rPr lang="en-US" sz="1600" b="0" i="0" u="none" strike="noStrike" dirty="0" err="1">
                <a:solidFill>
                  <a:srgbClr val="111111"/>
                </a:solidFill>
                <a:effectLst/>
              </a:rPr>
              <a:t>Sargeant</a:t>
            </a:r>
            <a:r>
              <a:rPr lang="en-US" sz="1600" b="0" i="0" u="none" strike="noStrike" dirty="0">
                <a:solidFill>
                  <a:srgbClr val="111111"/>
                </a:solidFill>
                <a:effectLst/>
              </a:rPr>
              <a:t> is CEO of Keck Medical Center of USC, comprised of Keck Hospital of USC and USC Norris Cancer Hospital. He provides executive leadership while maintaining strong relationships with department chairs, faculty, staff and leadership. He is committed to personally engaging with frontline caregivers and maintains a constant presence at the medical center, creating opportunities to enhance patient care and ensure that physicians and staff have the support they need to excel in their roles.</a:t>
            </a:r>
          </a:p>
          <a:p>
            <a:pPr marL="0" indent="0" algn="l">
              <a:buNone/>
            </a:pPr>
            <a:r>
              <a:rPr lang="en-US" sz="1600" b="0" i="0" u="none" strike="noStrike" dirty="0">
                <a:solidFill>
                  <a:srgbClr val="111111"/>
                </a:solidFill>
                <a:effectLst/>
              </a:rPr>
              <a:t>Prior to his role as CEO, Marty served as chief operating officer for Keck Medical Center. Before joining Keck Medicine, he was chief operating officer for City of Hope and held a number of positions over a 17-year tenure with the Cleveland Clinic.</a:t>
            </a:r>
          </a:p>
          <a:p>
            <a:pPr marL="0" indent="0" algn="l">
              <a:buNone/>
            </a:pPr>
            <a:r>
              <a:rPr lang="en-US" sz="1600" b="0" i="0" u="none" strike="noStrike" dirty="0">
                <a:solidFill>
                  <a:srgbClr val="111111"/>
                </a:solidFill>
                <a:effectLst/>
              </a:rPr>
              <a:t>Previous to his career in healthcare, Marty served as an F-15 combat pilot in the United States Air Force, for which he received two medals of commendation and served as a flight instructor. He is a graduate of Virginia Military Institute and holds a Master in Business Administration from Case Western Reserve University.</a:t>
            </a:r>
            <a:br>
              <a:rPr lang="en-US" sz="1200" dirty="0"/>
            </a:br>
            <a:br>
              <a:rPr lang="en-US" sz="1600" dirty="0"/>
            </a:br>
            <a:r>
              <a:rPr lang="en-US" sz="1600" b="1" dirty="0" err="1"/>
              <a:t>Marty.Sargeant@med.usc.edu</a:t>
            </a:r>
            <a:br>
              <a:rPr lang="en-US" sz="1600" dirty="0"/>
            </a:br>
            <a:endParaRPr lang="en-US" sz="1600" dirty="0"/>
          </a:p>
        </p:txBody>
      </p:sp>
    </p:spTree>
    <p:extLst>
      <p:ext uri="{BB962C8B-B14F-4D97-AF65-F5344CB8AC3E}">
        <p14:creationId xmlns:p14="http://schemas.microsoft.com/office/powerpoint/2010/main" val="199177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sign&#10;&#10;Description automatically generated">
            <a:extLst>
              <a:ext uri="{FF2B5EF4-FFF2-40B4-BE49-F238E27FC236}">
                <a16:creationId xmlns:a16="http://schemas.microsoft.com/office/drawing/2014/main" id="{C054389F-2515-1419-9511-1F7CCB649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894" y="769470"/>
            <a:ext cx="4875184" cy="1688376"/>
          </a:xfrm>
          <a:prstGeom prst="rect">
            <a:avLst/>
          </a:prstGeom>
        </p:spPr>
      </p:pic>
      <p:pic>
        <p:nvPicPr>
          <p:cNvPr id="9" name="Picture 8" descr="A blue text on a white background&#10;&#10;Description automatically generated">
            <a:extLst>
              <a:ext uri="{FF2B5EF4-FFF2-40B4-BE49-F238E27FC236}">
                <a16:creationId xmlns:a16="http://schemas.microsoft.com/office/drawing/2014/main" id="{4B856360-2B86-5B20-519A-6F454C28D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254" y="272062"/>
            <a:ext cx="1436086" cy="483735"/>
          </a:xfrm>
          <a:prstGeom prst="rect">
            <a:avLst/>
          </a:prstGeom>
        </p:spPr>
      </p:pic>
      <p:sp>
        <p:nvSpPr>
          <p:cNvPr id="13" name="TextBox 12">
            <a:extLst>
              <a:ext uri="{FF2B5EF4-FFF2-40B4-BE49-F238E27FC236}">
                <a16:creationId xmlns:a16="http://schemas.microsoft.com/office/drawing/2014/main" id="{2B43BA12-00A0-ED80-C751-79A32993CA8D}"/>
              </a:ext>
            </a:extLst>
          </p:cNvPr>
          <p:cNvSpPr txBox="1"/>
          <p:nvPr/>
        </p:nvSpPr>
        <p:spPr>
          <a:xfrm>
            <a:off x="3342378" y="2571750"/>
            <a:ext cx="4572000" cy="2246769"/>
          </a:xfrm>
          <a:prstGeom prst="rect">
            <a:avLst/>
          </a:prstGeom>
          <a:noFill/>
        </p:spPr>
        <p:txBody>
          <a:bodyPr wrap="square">
            <a:spAutoFit/>
          </a:bodyPr>
          <a:lstStyle/>
          <a:p>
            <a:pPr algn="l">
              <a:buFont typeface="+mj-lt"/>
              <a:buAutoNum type="arabicPeriod"/>
            </a:pPr>
            <a:r>
              <a:rPr lang="en-US" b="0" i="0" u="none" strike="noStrike" dirty="0">
                <a:effectLst/>
                <a:latin typeface="IBM Plex Serif" panose="020F0502020204030204" pitchFamily="34" charset="0"/>
              </a:rPr>
              <a:t>  </a:t>
            </a:r>
            <a:r>
              <a:rPr lang="en-US" sz="1400" b="0" i="0" u="none" strike="noStrike" dirty="0">
                <a:effectLst/>
              </a:rPr>
              <a:t>Poor work-life balance</a:t>
            </a:r>
          </a:p>
          <a:p>
            <a:pPr algn="l">
              <a:buFont typeface="+mj-lt"/>
              <a:buAutoNum type="arabicPeriod"/>
            </a:pPr>
            <a:r>
              <a:rPr lang="en-US" sz="1400" b="0" i="0" u="none" strike="noStrike" dirty="0">
                <a:effectLst/>
              </a:rPr>
              <a:t>   Unfair pay</a:t>
            </a:r>
          </a:p>
          <a:p>
            <a:pPr algn="l">
              <a:buFont typeface="+mj-lt"/>
              <a:buAutoNum type="arabicPeriod"/>
            </a:pPr>
            <a:r>
              <a:rPr lang="en-US" sz="1400" b="0" i="0" u="none" strike="noStrike" dirty="0">
                <a:effectLst/>
              </a:rPr>
              <a:t>   Toxic workplace culture</a:t>
            </a:r>
          </a:p>
          <a:p>
            <a:pPr algn="l">
              <a:buFont typeface="+mj-lt"/>
              <a:buAutoNum type="arabicPeriod"/>
            </a:pPr>
            <a:r>
              <a:rPr lang="en-US" sz="1400" b="0" i="0" u="none" strike="noStrike" dirty="0">
                <a:effectLst/>
              </a:rPr>
              <a:t>   Feeling undervalued</a:t>
            </a:r>
          </a:p>
          <a:p>
            <a:pPr algn="l">
              <a:buFont typeface="+mj-lt"/>
              <a:buAutoNum type="arabicPeriod"/>
            </a:pPr>
            <a:r>
              <a:rPr lang="en-US" sz="1400" b="0" i="0" u="none" strike="noStrike" dirty="0">
                <a:effectLst/>
              </a:rPr>
              <a:t>   Limited advancement</a:t>
            </a:r>
          </a:p>
          <a:p>
            <a:pPr algn="l">
              <a:buFont typeface="+mj-lt"/>
              <a:buAutoNum type="arabicPeriod"/>
            </a:pPr>
            <a:r>
              <a:rPr lang="en-US" sz="1400" b="0" i="0" u="none" strike="noStrike" dirty="0">
                <a:effectLst/>
              </a:rPr>
              <a:t>   Too much stress</a:t>
            </a:r>
          </a:p>
          <a:p>
            <a:pPr algn="l">
              <a:buFont typeface="+mj-lt"/>
              <a:buAutoNum type="arabicPeriod"/>
            </a:pPr>
            <a:r>
              <a:rPr lang="en-US" sz="1400" b="0" i="0" u="none" strike="noStrike" dirty="0">
                <a:effectLst/>
              </a:rPr>
              <a:t>   Lack of remote work options </a:t>
            </a:r>
          </a:p>
          <a:p>
            <a:pPr algn="l">
              <a:buFont typeface="+mj-lt"/>
              <a:buAutoNum type="arabicPeriod"/>
            </a:pPr>
            <a:r>
              <a:rPr lang="en-US" sz="1400" b="0" i="0" u="none" strike="noStrike" dirty="0">
                <a:effectLst/>
              </a:rPr>
              <a:t>   Bad boss</a:t>
            </a:r>
          </a:p>
          <a:p>
            <a:pPr algn="l">
              <a:buFont typeface="+mj-lt"/>
              <a:buAutoNum type="arabicPeriod"/>
            </a:pPr>
            <a:r>
              <a:rPr lang="en-US" sz="1400" b="0" i="0" u="none" strike="noStrike" dirty="0">
                <a:effectLst/>
              </a:rPr>
              <a:t>   Misaligned values</a:t>
            </a:r>
          </a:p>
          <a:p>
            <a:pPr algn="l">
              <a:buFont typeface="+mj-lt"/>
              <a:buAutoNum type="arabicPeriod"/>
            </a:pPr>
            <a:r>
              <a:rPr lang="en-US" sz="1400" b="0" i="0" u="none" strike="noStrike" dirty="0">
                <a:effectLst/>
              </a:rPr>
              <a:t> Inflexible hours</a:t>
            </a:r>
          </a:p>
        </p:txBody>
      </p:sp>
      <p:sp>
        <p:nvSpPr>
          <p:cNvPr id="14" name="TextBox 13">
            <a:extLst>
              <a:ext uri="{FF2B5EF4-FFF2-40B4-BE49-F238E27FC236}">
                <a16:creationId xmlns:a16="http://schemas.microsoft.com/office/drawing/2014/main" id="{18227D49-9ACC-CF27-AD83-90AB99BEB42A}"/>
              </a:ext>
            </a:extLst>
          </p:cNvPr>
          <p:cNvSpPr txBox="1"/>
          <p:nvPr/>
        </p:nvSpPr>
        <p:spPr>
          <a:xfrm>
            <a:off x="5129939" y="1797803"/>
            <a:ext cx="705173" cy="389712"/>
          </a:xfrm>
          <a:prstGeom prst="rect">
            <a:avLst/>
          </a:prstGeom>
          <a:solidFill>
            <a:schemeClr val="bg1"/>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A1C19796-3B0B-2096-6223-DFDDA83FBF9E}"/>
              </a:ext>
            </a:extLst>
          </p:cNvPr>
          <p:cNvSpPr txBox="1"/>
          <p:nvPr/>
        </p:nvSpPr>
        <p:spPr>
          <a:xfrm>
            <a:off x="6935492" y="2187515"/>
            <a:ext cx="705172" cy="46999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0344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33D008-A4F3-8774-2FA4-25065A393B7A}"/>
              </a:ext>
            </a:extLst>
          </p:cNvPr>
          <p:cNvSpPr/>
          <p:nvPr/>
        </p:nvSpPr>
        <p:spPr>
          <a:xfrm>
            <a:off x="1961453" y="3676668"/>
            <a:ext cx="5221094" cy="91230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automatically generated">
            <a:extLst>
              <a:ext uri="{FF2B5EF4-FFF2-40B4-BE49-F238E27FC236}">
                <a16:creationId xmlns:a16="http://schemas.microsoft.com/office/drawing/2014/main" id="{0C5E36CF-82A2-2E46-99C8-AC3661C54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785" y="582552"/>
            <a:ext cx="6765010" cy="997175"/>
          </a:xfrm>
          <a:prstGeom prst="rect">
            <a:avLst/>
          </a:prstGeom>
        </p:spPr>
      </p:pic>
      <p:sp>
        <p:nvSpPr>
          <p:cNvPr id="5" name="TextBox 4">
            <a:extLst>
              <a:ext uri="{FF2B5EF4-FFF2-40B4-BE49-F238E27FC236}">
                <a16:creationId xmlns:a16="http://schemas.microsoft.com/office/drawing/2014/main" id="{57E40D9E-9889-080E-48B2-F118503AED5B}"/>
              </a:ext>
            </a:extLst>
          </p:cNvPr>
          <p:cNvSpPr txBox="1"/>
          <p:nvPr/>
        </p:nvSpPr>
        <p:spPr>
          <a:xfrm>
            <a:off x="1199613" y="1938188"/>
            <a:ext cx="7215967" cy="1815882"/>
          </a:xfrm>
          <a:prstGeom prst="rect">
            <a:avLst/>
          </a:prstGeom>
          <a:noFill/>
        </p:spPr>
        <p:txBody>
          <a:bodyPr wrap="square">
            <a:spAutoFit/>
          </a:bodyPr>
          <a:lstStyle/>
          <a:p>
            <a:pPr algn="l">
              <a:buFont typeface="Arial" panose="020B0604020202020204" pitchFamily="34" charset="0"/>
              <a:buChar char="•"/>
            </a:pPr>
            <a:r>
              <a:rPr lang="en-US" sz="1600" b="0" i="0" u="none" strike="noStrike" dirty="0">
                <a:solidFill>
                  <a:srgbClr val="292929"/>
                </a:solidFill>
                <a:effectLst/>
              </a:rPr>
              <a:t> The average hospital </a:t>
            </a:r>
            <a:r>
              <a:rPr lang="en-US" sz="1600" b="1" i="0" u="none" strike="noStrike" dirty="0">
                <a:solidFill>
                  <a:srgbClr val="292929"/>
                </a:solidFill>
                <a:effectLst/>
              </a:rPr>
              <a:t>lost $7.1 million</a:t>
            </a:r>
            <a:r>
              <a:rPr lang="en-US" sz="1600" b="0" i="0" u="none" strike="noStrike" dirty="0">
                <a:solidFill>
                  <a:srgbClr val="292929"/>
                </a:solidFill>
                <a:effectLst/>
              </a:rPr>
              <a:t> in 2021 to higher turnover rates</a:t>
            </a:r>
          </a:p>
          <a:p>
            <a:pPr algn="l">
              <a:buFont typeface="Arial" panose="020B0604020202020204" pitchFamily="34" charset="0"/>
              <a:buChar char="•"/>
            </a:pPr>
            <a:r>
              <a:rPr lang="en-US" sz="1600" b="0" i="0" u="none" strike="noStrike" dirty="0">
                <a:solidFill>
                  <a:srgbClr val="292929"/>
                </a:solidFill>
                <a:effectLst/>
              </a:rPr>
              <a:t> The average hospital </a:t>
            </a:r>
            <a:r>
              <a:rPr lang="en-US" sz="1600" b="1" i="0" u="none" strike="noStrike" dirty="0">
                <a:solidFill>
                  <a:srgbClr val="292929"/>
                </a:solidFill>
                <a:effectLst/>
              </a:rPr>
              <a:t>loses $5.2 to $9 million</a:t>
            </a:r>
            <a:r>
              <a:rPr lang="en-US" sz="1600" b="0" i="0" u="none" strike="noStrike" dirty="0">
                <a:solidFill>
                  <a:srgbClr val="292929"/>
                </a:solidFill>
                <a:effectLst/>
              </a:rPr>
              <a:t> on RN turnover yearly</a:t>
            </a:r>
          </a:p>
          <a:p>
            <a:pPr algn="l">
              <a:buFont typeface="Arial" panose="020B0604020202020204" pitchFamily="34" charset="0"/>
              <a:buChar char="•"/>
            </a:pPr>
            <a:r>
              <a:rPr lang="en-US" sz="1600" b="0" i="0" u="none" strike="noStrike" dirty="0">
                <a:solidFill>
                  <a:srgbClr val="292929"/>
                </a:solidFill>
                <a:effectLst/>
              </a:rPr>
              <a:t> The average turnover cost for a staff RN is </a:t>
            </a:r>
            <a:r>
              <a:rPr lang="en-US" sz="1600" b="1" i="0" u="none" strike="noStrike" dirty="0">
                <a:solidFill>
                  <a:srgbClr val="292929"/>
                </a:solidFill>
                <a:effectLst/>
              </a:rPr>
              <a:t>$46,100</a:t>
            </a:r>
            <a:r>
              <a:rPr lang="en-US" sz="1600" b="0" i="0" u="none" strike="noStrike" dirty="0">
                <a:solidFill>
                  <a:srgbClr val="292929"/>
                </a:solidFill>
                <a:effectLst/>
              </a:rPr>
              <a:t>, up more than 15 percent from</a:t>
            </a:r>
            <a:br>
              <a:rPr lang="en-US" sz="1600" b="0" i="0" u="none" strike="noStrike" dirty="0">
                <a:solidFill>
                  <a:srgbClr val="292929"/>
                </a:solidFill>
                <a:effectLst/>
              </a:rPr>
            </a:br>
            <a:r>
              <a:rPr lang="en-US" sz="1600" b="0" i="0" u="none" strike="noStrike" dirty="0">
                <a:solidFill>
                  <a:srgbClr val="292929"/>
                </a:solidFill>
                <a:effectLst/>
              </a:rPr>
              <a:t>   the 2020 average</a:t>
            </a:r>
          </a:p>
          <a:p>
            <a:pPr algn="l">
              <a:buFont typeface="Arial" panose="020B0604020202020204" pitchFamily="34" charset="0"/>
              <a:buChar char="•"/>
            </a:pPr>
            <a:r>
              <a:rPr lang="en-US" sz="1600" b="0" i="0" u="none" strike="noStrike" dirty="0">
                <a:solidFill>
                  <a:srgbClr val="292929"/>
                </a:solidFill>
                <a:effectLst/>
              </a:rPr>
              <a:t> For every </a:t>
            </a:r>
            <a:r>
              <a:rPr lang="en-US" sz="1600" b="1" i="0" u="none" strike="noStrike" dirty="0">
                <a:solidFill>
                  <a:srgbClr val="292929"/>
                </a:solidFill>
                <a:effectLst/>
              </a:rPr>
              <a:t>20 travel RNs</a:t>
            </a:r>
            <a:r>
              <a:rPr lang="en-US" sz="1600" b="0" i="0" u="none" strike="noStrike" dirty="0">
                <a:solidFill>
                  <a:srgbClr val="292929"/>
                </a:solidFill>
                <a:effectLst/>
              </a:rPr>
              <a:t> eliminated, a hospital can save </a:t>
            </a:r>
            <a:r>
              <a:rPr lang="en-US" sz="1600" b="1" i="0" u="none" strike="noStrike" dirty="0">
                <a:solidFill>
                  <a:srgbClr val="292929"/>
                </a:solidFill>
                <a:effectLst/>
              </a:rPr>
              <a:t>$4.2 million</a:t>
            </a:r>
            <a:r>
              <a:rPr lang="en-US" sz="1600" b="0" i="0" u="none" strike="noStrike" dirty="0">
                <a:solidFill>
                  <a:srgbClr val="292929"/>
                </a:solidFill>
                <a:effectLst/>
              </a:rPr>
              <a:t> on average</a:t>
            </a:r>
          </a:p>
          <a:p>
            <a:pPr algn="l">
              <a:buFont typeface="Arial" panose="020B0604020202020204" pitchFamily="34" charset="0"/>
              <a:buChar char="•"/>
            </a:pPr>
            <a:endParaRPr lang="en-US" sz="1600" dirty="0">
              <a:solidFill>
                <a:srgbClr val="292929"/>
              </a:solidFill>
            </a:endParaRPr>
          </a:p>
          <a:p>
            <a:pPr algn="l"/>
            <a:endParaRPr lang="en-US" sz="1600" b="0" i="0" u="none" strike="noStrike" dirty="0">
              <a:solidFill>
                <a:srgbClr val="292929"/>
              </a:solidFill>
              <a:effectLst/>
            </a:endParaRPr>
          </a:p>
        </p:txBody>
      </p:sp>
      <p:pic>
        <p:nvPicPr>
          <p:cNvPr id="7" name="Picture 6" descr="A close-up of a logo&#10;&#10;Description automatically generated">
            <a:extLst>
              <a:ext uri="{FF2B5EF4-FFF2-40B4-BE49-F238E27FC236}">
                <a16:creationId xmlns:a16="http://schemas.microsoft.com/office/drawing/2014/main" id="{BB179680-4822-7116-EAAA-74AD12DF0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853" y="1081140"/>
            <a:ext cx="2039534" cy="478298"/>
          </a:xfrm>
          <a:prstGeom prst="rect">
            <a:avLst/>
          </a:prstGeom>
        </p:spPr>
      </p:pic>
      <p:sp>
        <p:nvSpPr>
          <p:cNvPr id="8" name="TextBox 7">
            <a:extLst>
              <a:ext uri="{FF2B5EF4-FFF2-40B4-BE49-F238E27FC236}">
                <a16:creationId xmlns:a16="http://schemas.microsoft.com/office/drawing/2014/main" id="{4D06DC65-AEA9-C195-C14F-74BF15F5F06D}"/>
              </a:ext>
            </a:extLst>
          </p:cNvPr>
          <p:cNvSpPr txBox="1"/>
          <p:nvPr/>
        </p:nvSpPr>
        <p:spPr>
          <a:xfrm>
            <a:off x="1589609" y="3737530"/>
            <a:ext cx="5415455" cy="646331"/>
          </a:xfrm>
          <a:prstGeom prst="rect">
            <a:avLst/>
          </a:prstGeom>
          <a:noFill/>
        </p:spPr>
        <p:txBody>
          <a:bodyPr wrap="square">
            <a:spAutoFit/>
          </a:bodyPr>
          <a:lstStyle/>
          <a:p>
            <a:pPr lvl="2"/>
            <a:r>
              <a:rPr lang="en-US" sz="1800" b="1" i="0" u="none" strike="noStrike" dirty="0">
                <a:solidFill>
                  <a:schemeClr val="bg1"/>
                </a:solidFill>
                <a:effectLst/>
              </a:rPr>
              <a:t>In the past 5 years, the average hospital turned over 100.5 % of its workforce</a:t>
            </a:r>
            <a:endParaRPr lang="en-US" sz="1800" b="1" i="0" u="none" strike="noStrike" dirty="0">
              <a:solidFill>
                <a:schemeClr val="bg1"/>
              </a:solidFill>
              <a:effectLst/>
              <a:latin typeface="Helvetica" pitchFamily="2" charset="0"/>
            </a:endParaRPr>
          </a:p>
        </p:txBody>
      </p:sp>
    </p:spTree>
    <p:extLst>
      <p:ext uri="{BB962C8B-B14F-4D97-AF65-F5344CB8AC3E}">
        <p14:creationId xmlns:p14="http://schemas.microsoft.com/office/powerpoint/2010/main" val="2423983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F6AE-CE9E-5F48-897A-AC280710D18B}"/>
              </a:ext>
            </a:extLst>
          </p:cNvPr>
          <p:cNvSpPr>
            <a:spLocks noGrp="1"/>
          </p:cNvSpPr>
          <p:nvPr>
            <p:ph type="title"/>
          </p:nvPr>
        </p:nvSpPr>
        <p:spPr>
          <a:xfrm>
            <a:off x="194116" y="-510038"/>
            <a:ext cx="8867087" cy="3393989"/>
          </a:xfrm>
        </p:spPr>
        <p:txBody>
          <a:bodyPr>
            <a:normAutofit/>
          </a:bodyPr>
          <a:lstStyle/>
          <a:p>
            <a:r>
              <a:rPr lang="en-US" sz="2800" dirty="0">
                <a:latin typeface="+mj-lt"/>
              </a:rPr>
              <a:t>Are we truly addressing the specific needs of our caregivers? Are we prioritizing self and team accountability?</a:t>
            </a:r>
            <a:br>
              <a:rPr lang="en-US" sz="2800" dirty="0">
                <a:latin typeface="+mj-lt"/>
              </a:rPr>
            </a:br>
            <a:br>
              <a:rPr lang="en-US" sz="2800" dirty="0">
                <a:latin typeface="+mn-lt"/>
              </a:rPr>
            </a:br>
            <a:endParaRPr lang="en-US" sz="2800" dirty="0">
              <a:latin typeface="+mn-lt"/>
            </a:endParaRPr>
          </a:p>
        </p:txBody>
      </p:sp>
      <p:cxnSp>
        <p:nvCxnSpPr>
          <p:cNvPr id="11" name="Straight Connector 10">
            <a:extLst>
              <a:ext uri="{FF2B5EF4-FFF2-40B4-BE49-F238E27FC236}">
                <a16:creationId xmlns:a16="http://schemas.microsoft.com/office/drawing/2014/main" id="{7A387755-8DFC-3E72-429B-E0F0C0920A40}"/>
              </a:ext>
            </a:extLst>
          </p:cNvPr>
          <p:cNvCxnSpPr>
            <a:cxnSpLocks/>
          </p:cNvCxnSpPr>
          <p:nvPr/>
        </p:nvCxnSpPr>
        <p:spPr>
          <a:xfrm>
            <a:off x="3424117" y="1384027"/>
            <a:ext cx="1758778" cy="0"/>
          </a:xfrm>
          <a:prstGeom prst="line">
            <a:avLst/>
          </a:prstGeom>
          <a:ln w="9525">
            <a:solidFill>
              <a:srgbClr val="AD0003"/>
            </a:solidFill>
          </a:ln>
        </p:spPr>
        <p:style>
          <a:lnRef idx="1">
            <a:schemeClr val="accent1"/>
          </a:lnRef>
          <a:fillRef idx="0">
            <a:schemeClr val="accent1"/>
          </a:fillRef>
          <a:effectRef idx="0">
            <a:schemeClr val="accent1"/>
          </a:effectRef>
          <a:fontRef idx="minor">
            <a:schemeClr val="tx1"/>
          </a:fontRef>
        </p:style>
      </p:cxnSp>
      <p:pic>
        <p:nvPicPr>
          <p:cNvPr id="15" name="Picture 14" descr="A person in a white coat sitting in a chair&#10;&#10;Description automatically generated">
            <a:extLst>
              <a:ext uri="{FF2B5EF4-FFF2-40B4-BE49-F238E27FC236}">
                <a16:creationId xmlns:a16="http://schemas.microsoft.com/office/drawing/2014/main" id="{BDDA86DA-C7B0-B1AA-6FFF-5CA694DF7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97" y="1691695"/>
            <a:ext cx="8867087" cy="3451805"/>
          </a:xfrm>
          <a:prstGeom prst="rect">
            <a:avLst/>
          </a:prstGeom>
        </p:spPr>
      </p:pic>
    </p:spTree>
    <p:extLst>
      <p:ext uri="{BB962C8B-B14F-4D97-AF65-F5344CB8AC3E}">
        <p14:creationId xmlns:p14="http://schemas.microsoft.com/office/powerpoint/2010/main" val="2501226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37B87-AFBE-8041-B037-A07399471D48}"/>
              </a:ext>
            </a:extLst>
          </p:cNvPr>
          <p:cNvSpPr>
            <a:spLocks noGrp="1"/>
          </p:cNvSpPr>
          <p:nvPr>
            <p:ph type="title"/>
          </p:nvPr>
        </p:nvSpPr>
        <p:spPr>
          <a:xfrm>
            <a:off x="457199" y="1562380"/>
            <a:ext cx="8229601" cy="1566678"/>
          </a:xfrm>
        </p:spPr>
        <p:txBody>
          <a:bodyPr anchor="ctr">
            <a:normAutofit/>
          </a:bodyPr>
          <a:lstStyle/>
          <a:p>
            <a:pPr>
              <a:spcAft>
                <a:spcPts val="450"/>
              </a:spcAft>
            </a:pPr>
            <a:r>
              <a:rPr lang="en-US" altLang="en-US" dirty="0">
                <a:ea typeface="ＭＳ Ｐゴシック" panose="020B0600070205080204" pitchFamily="34" charset="-128"/>
              </a:rPr>
              <a:t>Looking at Work through a New Lens</a:t>
            </a:r>
          </a:p>
        </p:txBody>
      </p:sp>
    </p:spTree>
    <p:extLst>
      <p:ext uri="{BB962C8B-B14F-4D97-AF65-F5344CB8AC3E}">
        <p14:creationId xmlns:p14="http://schemas.microsoft.com/office/powerpoint/2010/main" val="3793682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EAEE57-B693-C9E8-287C-7B943C9EAE77}"/>
              </a:ext>
            </a:extLst>
          </p:cNvPr>
          <p:cNvSpPr/>
          <p:nvPr/>
        </p:nvSpPr>
        <p:spPr>
          <a:xfrm>
            <a:off x="1557580" y="1611824"/>
            <a:ext cx="5827362" cy="2286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951D7D-9FE5-A3B1-855B-86E2C2C7798A}"/>
              </a:ext>
            </a:extLst>
          </p:cNvPr>
          <p:cNvSpPr txBox="1"/>
          <p:nvPr/>
        </p:nvSpPr>
        <p:spPr>
          <a:xfrm>
            <a:off x="1642821" y="2062326"/>
            <a:ext cx="5742121" cy="1384995"/>
          </a:xfrm>
          <a:prstGeom prst="rect">
            <a:avLst/>
          </a:prstGeom>
          <a:noFill/>
        </p:spPr>
        <p:txBody>
          <a:bodyPr wrap="square">
            <a:spAutoFit/>
          </a:bodyPr>
          <a:lstStyle/>
          <a:p>
            <a:r>
              <a:rPr lang="en-US" sz="2400" b="0" i="0" u="none" strike="noStrike" dirty="0">
                <a:solidFill>
                  <a:schemeClr val="bg1"/>
                </a:solidFill>
                <a:effectLst/>
              </a:rPr>
              <a:t>“Unfortunately, despite its clear value and importance, only 50% of employees find meaning in their work today, per McKinsey.” </a:t>
            </a:r>
          </a:p>
          <a:p>
            <a:endParaRPr lang="en-US" sz="1200" dirty="0">
              <a:solidFill>
                <a:srgbClr val="333333"/>
              </a:solidFill>
              <a:latin typeface="Georgia" panose="02040502050405020303" pitchFamily="18" charset="0"/>
            </a:endParaRPr>
          </a:p>
        </p:txBody>
      </p:sp>
      <p:sp>
        <p:nvSpPr>
          <p:cNvPr id="12" name="Title 1">
            <a:extLst>
              <a:ext uri="{FF2B5EF4-FFF2-40B4-BE49-F238E27FC236}">
                <a16:creationId xmlns:a16="http://schemas.microsoft.com/office/drawing/2014/main" id="{A2311CA3-7FEA-65AE-D14A-76F105A5B0E7}"/>
              </a:ext>
            </a:extLst>
          </p:cNvPr>
          <p:cNvSpPr txBox="1">
            <a:spLocks/>
          </p:cNvSpPr>
          <p:nvPr/>
        </p:nvSpPr>
        <p:spPr>
          <a:xfrm>
            <a:off x="434921" y="399973"/>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The Search for Meaning in the Workplace</a:t>
            </a:r>
          </a:p>
        </p:txBody>
      </p:sp>
    </p:spTree>
    <p:extLst>
      <p:ext uri="{BB962C8B-B14F-4D97-AF65-F5344CB8AC3E}">
        <p14:creationId xmlns:p14="http://schemas.microsoft.com/office/powerpoint/2010/main" val="20337290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L76rAtMOHOEwMEyQfGKPj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R6I8ikCbRM6swtQIOQoYdg"/>
</p:tagLst>
</file>

<file path=ppt/tags/tag3.xml><?xml version="1.0" encoding="utf-8"?>
<p:tagLst xmlns:a="http://schemas.openxmlformats.org/drawingml/2006/main" xmlns:r="http://schemas.openxmlformats.org/officeDocument/2006/relationships" xmlns:p="http://schemas.openxmlformats.org/presentationml/2006/main">
  <p:tag name="SLIDESRC_TAGID" val="c56e8f05-42ef-4dc9-8710-45d47d62d7a3"/>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L76rAtMOHOEwMEyQfGKPj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F5264B4E68994DA80BA1B84E15C1EF" ma:contentTypeVersion="2" ma:contentTypeDescription="Create a new document." ma:contentTypeScope="" ma:versionID="593260081011382b1a2c06ec7584faaa">
  <xsd:schema xmlns:xsd="http://www.w3.org/2001/XMLSchema" xmlns:xs="http://www.w3.org/2001/XMLSchema" xmlns:p="http://schemas.microsoft.com/office/2006/metadata/properties" xmlns:ns3="b0307f1d-165a-4cf1-865a-63c221e5afa6" targetNamespace="http://schemas.microsoft.com/office/2006/metadata/properties" ma:root="true" ma:fieldsID="bbc948e7cdb44fcf5b36745da0697d40" ns3:_="">
    <xsd:import namespace="b0307f1d-165a-4cf1-865a-63c221e5afa6"/>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307f1d-165a-4cf1-865a-63c221e5a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C3748D-E977-4A13-A06E-0AC7FDFCE8E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0307f1d-165a-4cf1-865a-63c221e5afa6"/>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1F43A76-641A-4ED7-95C5-3BF4F4902D4E}">
  <ds:schemaRefs>
    <ds:schemaRef ds:uri="http://schemas.microsoft.com/sharepoint/v3/contenttype/forms"/>
  </ds:schemaRefs>
</ds:datastoreItem>
</file>

<file path=customXml/itemProps3.xml><?xml version="1.0" encoding="utf-8"?>
<ds:datastoreItem xmlns:ds="http://schemas.openxmlformats.org/officeDocument/2006/customXml" ds:itemID="{0CD4CF69-1BE6-4EBB-BA3C-08CF1EB55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307f1d-165a-4cf1-865a-63c221e5a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40410</TotalTime>
  <Words>3164</Words>
  <Application>Microsoft Macintosh PowerPoint</Application>
  <PresentationFormat>On-screen Show (16:9)</PresentationFormat>
  <Paragraphs>363</Paragraphs>
  <Slides>42</Slides>
  <Notes>24</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58" baseType="lpstr">
      <vt:lpstr>Georgia</vt:lpstr>
      <vt:lpstr>Helvetica</vt:lpstr>
      <vt:lpstr>Lato Black</vt:lpstr>
      <vt:lpstr>Calibri Light</vt:lpstr>
      <vt:lpstr>IBM Plex Serif</vt:lpstr>
      <vt:lpstr>Calibri</vt:lpstr>
      <vt:lpstr>Wingdings</vt:lpstr>
      <vt:lpstr>Open Sans</vt:lpstr>
      <vt:lpstr>Arial</vt:lpstr>
      <vt:lpstr>Arial Black</vt:lpstr>
      <vt:lpstr>Courier New</vt:lpstr>
      <vt:lpstr>Lato</vt:lpstr>
      <vt:lpstr>Segoe UI</vt:lpstr>
      <vt:lpstr>Office Theme</vt:lpstr>
      <vt:lpstr>Custom Design</vt:lpstr>
      <vt:lpstr>think-cell Slide</vt:lpstr>
      <vt:lpstr>PowerPoint Presentation</vt:lpstr>
      <vt:lpstr>PowerPoint Presentation</vt:lpstr>
      <vt:lpstr>A Recovering and Evolving Workforce</vt:lpstr>
      <vt:lpstr>For the second consecutive year. . .</vt:lpstr>
      <vt:lpstr>PowerPoint Presentation</vt:lpstr>
      <vt:lpstr>PowerPoint Presentation</vt:lpstr>
      <vt:lpstr>Are we truly addressing the specific needs of our caregivers? Are we prioritizing self and team accountability?  </vt:lpstr>
      <vt:lpstr>Looking at Work through a New Lens</vt:lpstr>
      <vt:lpstr>PowerPoint Presentation</vt:lpstr>
      <vt:lpstr>PowerPoint Presentation</vt:lpstr>
      <vt:lpstr>PowerPoint Presentation</vt:lpstr>
      <vt:lpstr>What can we, as healthcare leaders, do to ensure this optimism holds and meaningful work opportunities are more readily available?</vt:lpstr>
      <vt:lpstr>Keck Medicine of USC:  Creating a Culture of Purpose</vt:lpstr>
      <vt:lpstr>A Young Health System Focusing on Culture to Achieve Quality and Safety Goals and Build a Resilient Workforce</vt:lpstr>
      <vt:lpstr>PowerPoint Presentation</vt:lpstr>
      <vt:lpstr>PowerPoint Presentation</vt:lpstr>
      <vt:lpstr>PowerPoint Presentation</vt:lpstr>
      <vt:lpstr>PowerPoint Presentation</vt:lpstr>
      <vt:lpstr>Care for the Caregiver Delivers and Innovates </vt:lpstr>
      <vt:lpstr>PowerPoint Presentation</vt:lpstr>
      <vt:lpstr>7 Employee Resource Groups thriving and 1 being formed</vt:lpstr>
      <vt:lpstr>PowerPoint Presentation</vt:lpstr>
      <vt:lpstr>BETA Heart – Received $926,403 in Malpractice Premium Credit for FY24</vt:lpstr>
      <vt:lpstr>Building Strength at the Middle: “Leaders Co-Learning with Leaders” </vt:lpstr>
      <vt:lpstr>PowerPoint Presentation</vt:lpstr>
      <vt:lpstr>PowerPoint Presentation</vt:lpstr>
      <vt:lpstr>Informing Our Trajectory of Leadership Culture Change</vt:lpstr>
      <vt:lpstr>PowerPoint Presentation</vt:lpstr>
      <vt:lpstr>PowerPoint Presentation</vt:lpstr>
      <vt:lpstr>PowerPoint Presentation</vt:lpstr>
      <vt:lpstr>Our Transformational Leadership Model</vt:lpstr>
      <vt:lpstr>Transforming Our Purposeful Leadership Environment</vt:lpstr>
      <vt:lpstr>Leadership Standard Work Framework</vt:lpstr>
      <vt:lpstr>Demonstrating Value</vt:lpstr>
      <vt:lpstr>Leader Feedback: How’s It Going?</vt:lpstr>
      <vt:lpstr>Demonstrating Organizational Excellence</vt:lpstr>
      <vt:lpstr>PowerPoint Presentation</vt:lpstr>
      <vt:lpstr>Lessons Learned</vt:lpstr>
      <vt:lpstr>Lessons Learned</vt:lpstr>
      <vt:lpstr>Lessons Learned</vt:lpstr>
      <vt:lpstr>Rod Hanners</vt:lpstr>
      <vt:lpstr>Marty Sargeant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Jafar</dc:creator>
  <cp:lastModifiedBy>Susan Arnold</cp:lastModifiedBy>
  <cp:revision>2355</cp:revision>
  <cp:lastPrinted>2024-03-25T20:39:37Z</cp:lastPrinted>
  <dcterms:created xsi:type="dcterms:W3CDTF">2015-05-25T12:45:08Z</dcterms:created>
  <dcterms:modified xsi:type="dcterms:W3CDTF">2024-04-22T14:09:47Z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0x010100A7F5264B4E68994DA80BA1B84E15C1EF</vt:lpwstr>
  </property>
</Properties>
</file>